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11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 lvl="0">
      <a:defRPr lang="pt-BR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3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F405D-D281-430E-AF8D-56D85516B61C}" type="datetimeFigureOut">
              <a:rPr lang="pt-BR" smtClean="0"/>
              <a:t>21/05/2025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C3217-2502-444F-A65E-8699A06C6B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479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65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8002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3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79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de Abertura">
  <p:cSld name="Lâmina de Abertura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2"/>
          <p:cNvSpPr txBox="1">
            <a:spLocks noGrp="1"/>
          </p:cNvSpPr>
          <p:nvPr>
            <p:ph type="title"/>
          </p:nvPr>
        </p:nvSpPr>
        <p:spPr>
          <a:xfrm>
            <a:off x="2540875" y="2324784"/>
            <a:ext cx="7110249" cy="154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5400"/>
              <a:buFont typeface="Montserrat"/>
              <a:buNone/>
              <a:defRPr sz="5400" b="1" i="0" u="none" strike="noStrike" cap="none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1703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598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30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061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5" name="Google Shape;54;p13">
            <a:extLst>
              <a:ext uri="{FF2B5EF4-FFF2-40B4-BE49-F238E27FC236}">
                <a16:creationId xmlns="" xmlns:a16="http://schemas.microsoft.com/office/drawing/2014/main" id="{4D62181C-74EC-6BCD-F33B-3581ED712BFC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153"/>
          <a:stretch/>
        </p:blipFill>
        <p:spPr>
          <a:xfrm>
            <a:off x="0" y="6305775"/>
            <a:ext cx="8480155" cy="4265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FF42A23C-E2D7-1A20-6E78-A675B0040F50}"/>
              </a:ext>
            </a:extLst>
          </p:cNvPr>
          <p:cNvSpPr txBox="1"/>
          <p:nvPr userDrawn="1"/>
        </p:nvSpPr>
        <p:spPr>
          <a:xfrm>
            <a:off x="8480155" y="6305775"/>
            <a:ext cx="1579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</a:rPr>
              <a:t>SMSA</a:t>
            </a:r>
          </a:p>
          <a:p>
            <a:r>
              <a:rPr lang="pt-BR" sz="800" dirty="0">
                <a:solidFill>
                  <a:srgbClr val="0070C0"/>
                </a:solidFill>
              </a:rPr>
              <a:t>Secretaria Municipal de Saúde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5EEF6563-29A7-67F3-DBF4-2BA85F1FCD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9266" y="6379921"/>
            <a:ext cx="2002501" cy="35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9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3287686" y="274638"/>
            <a:ext cx="82947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287686" y="1600205"/>
            <a:ext cx="829471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8" name="CaixaDeTexto 7"/>
          <p:cNvSpPr txBox="1"/>
          <p:nvPr userDrawn="1"/>
        </p:nvSpPr>
        <p:spPr>
          <a:xfrm>
            <a:off x="6174902" y="6016347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/>
              <a:t>Secretaria Municipal</a:t>
            </a:r>
            <a:endParaRPr lang="pt-BR" sz="1600" baseline="0" dirty="0"/>
          </a:p>
          <a:p>
            <a:pPr algn="r"/>
            <a:r>
              <a:rPr lang="pt-BR" sz="1600" b="1" dirty="0"/>
              <a:t>de Saúde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8DD2EB19-9AF2-6548-4004-67F048DB7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r="10829" b="45239"/>
          <a:stretch/>
        </p:blipFill>
        <p:spPr>
          <a:xfrm rot="5400000">
            <a:off x="-1859441" y="1851719"/>
            <a:ext cx="6857998" cy="3154561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="" xmlns:a16="http://schemas.microsoft.com/office/drawing/2014/main" id="{D1D13523-1374-18C9-3C10-1113BC7507A3}"/>
              </a:ext>
            </a:extLst>
          </p:cNvPr>
          <p:cNvGrpSpPr/>
          <p:nvPr userDrawn="1"/>
        </p:nvGrpSpPr>
        <p:grpSpPr>
          <a:xfrm>
            <a:off x="9258021" y="6126168"/>
            <a:ext cx="2384277" cy="415997"/>
            <a:chOff x="9258021" y="6126168"/>
            <a:chExt cx="2384277" cy="415997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AF2E3DB5-E32B-2B0A-C085-4E7DA381C2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49"/>
            <a:stretch/>
          </p:blipFill>
          <p:spPr>
            <a:xfrm>
              <a:off x="9258021" y="6126168"/>
              <a:ext cx="921823" cy="408855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="" xmlns:a16="http://schemas.microsoft.com/office/drawing/2014/main" id="{D65F4A27-4B76-0F95-13B0-DA4E6500B0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t="55159" b="5160"/>
            <a:stretch/>
          </p:blipFill>
          <p:spPr>
            <a:xfrm>
              <a:off x="10179844" y="6135994"/>
              <a:ext cx="1462454" cy="406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863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6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061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92"/>
          <a:stretch/>
        </p:blipFill>
        <p:spPr>
          <a:xfrm>
            <a:off x="0" y="6763872"/>
            <a:ext cx="12192000" cy="94131"/>
          </a:xfrm>
          <a:prstGeom prst="rect">
            <a:avLst/>
          </a:prstGeom>
        </p:spPr>
      </p:pic>
      <p:sp>
        <p:nvSpPr>
          <p:cNvPr id="7" name="CaixaDeTexto 6"/>
          <p:cNvSpPr txBox="1"/>
          <p:nvPr userDrawn="1"/>
        </p:nvSpPr>
        <p:spPr>
          <a:xfrm>
            <a:off x="3222574" y="6126904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/>
              <a:t>Secretaria Municipal</a:t>
            </a:r>
            <a:endParaRPr lang="pt-BR" sz="1600" baseline="0" dirty="0"/>
          </a:p>
          <a:p>
            <a:pPr algn="r"/>
            <a:r>
              <a:rPr lang="pt-BR" sz="1600" b="1" dirty="0"/>
              <a:t>de Saúde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="" xmlns:a16="http://schemas.microsoft.com/office/drawing/2014/main" id="{423904FE-F1BC-972B-1662-833CB7A8460A}"/>
              </a:ext>
            </a:extLst>
          </p:cNvPr>
          <p:cNvGrpSpPr/>
          <p:nvPr userDrawn="1"/>
        </p:nvGrpSpPr>
        <p:grpSpPr>
          <a:xfrm>
            <a:off x="6096000" y="6211292"/>
            <a:ext cx="2384277" cy="415997"/>
            <a:chOff x="9258021" y="6126168"/>
            <a:chExt cx="2384277" cy="415997"/>
          </a:xfrm>
        </p:grpSpPr>
        <p:pic>
          <p:nvPicPr>
            <p:cNvPr id="6" name="Imagem 5">
              <a:extLst>
                <a:ext uri="{FF2B5EF4-FFF2-40B4-BE49-F238E27FC236}">
                  <a16:creationId xmlns="" xmlns:a16="http://schemas.microsoft.com/office/drawing/2014/main" id="{94547D9A-89F5-AB45-A565-D5019E7A67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49"/>
            <a:stretch/>
          </p:blipFill>
          <p:spPr>
            <a:xfrm>
              <a:off x="9258021" y="6126168"/>
              <a:ext cx="921823" cy="408855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="" xmlns:a16="http://schemas.microsoft.com/office/drawing/2014/main" id="{FB6D34E2-A3B6-396E-CE63-FC1650F1E5C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t="55159" b="5160"/>
            <a:stretch/>
          </p:blipFill>
          <p:spPr>
            <a:xfrm>
              <a:off x="10179844" y="6135994"/>
              <a:ext cx="1462454" cy="406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154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061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5" name="Google Shape;54;p13">
            <a:extLst>
              <a:ext uri="{FF2B5EF4-FFF2-40B4-BE49-F238E27FC236}">
                <a16:creationId xmlns="" xmlns:a16="http://schemas.microsoft.com/office/drawing/2014/main" id="{4D62181C-74EC-6BCD-F33B-3581ED712BFC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153"/>
          <a:stretch/>
        </p:blipFill>
        <p:spPr>
          <a:xfrm>
            <a:off x="0" y="6305775"/>
            <a:ext cx="9337962" cy="4265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FF42A23C-E2D7-1A20-6E78-A675B0040F50}"/>
              </a:ext>
            </a:extLst>
          </p:cNvPr>
          <p:cNvSpPr txBox="1"/>
          <p:nvPr userDrawn="1"/>
        </p:nvSpPr>
        <p:spPr>
          <a:xfrm>
            <a:off x="9337962" y="6305775"/>
            <a:ext cx="1579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</a:rPr>
              <a:t>SMSA</a:t>
            </a:r>
          </a:p>
          <a:p>
            <a:r>
              <a:rPr lang="pt-BR" sz="800" dirty="0">
                <a:solidFill>
                  <a:srgbClr val="0070C0"/>
                </a:solidFill>
              </a:rPr>
              <a:t>Secretaria Municipal de Saúde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4A800526-63CA-F4F3-BF5B-C31401F7FC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67445" y="5785237"/>
            <a:ext cx="1424555" cy="99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8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" descr="Vista de cima de uma torre&#10;&#10;Descrição gerada automaticamente com confiança baix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56270"/>
            <a:ext cx="12192001" cy="635859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"/>
          <p:cNvSpPr txBox="1"/>
          <p:nvPr/>
        </p:nvSpPr>
        <p:spPr>
          <a:xfrm>
            <a:off x="0" y="335902"/>
            <a:ext cx="82014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413.486 habitantes (2023);</a:t>
            </a:r>
            <a:endParaRPr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2 Distritos Sanitários Indígenas; </a:t>
            </a:r>
            <a:endParaRPr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7 abrigos com aproximadamente 7.096 venezuelanos;</a:t>
            </a:r>
            <a:endParaRPr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Capital Estado. Maiores equipamentos de saúde concentrados na Capital; </a:t>
            </a:r>
            <a:endParaRPr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Considerada a Capital da Primeira Infância.</a:t>
            </a:r>
            <a:endParaRPr/>
          </a:p>
        </p:txBody>
      </p:sp>
      <p:pic>
        <p:nvPicPr>
          <p:cNvPr id="292" name="Google Shape;292;p1" descr="Vista panorâmica da cidade no final da tard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6270"/>
            <a:ext cx="12191996" cy="63585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191344" y="5301208"/>
            <a:ext cx="525658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NONATA </a:t>
            </a:r>
            <a:r>
              <a:rPr lang="pt-BR" b="1" dirty="0" smtClean="0"/>
              <a:t>VALENTE</a:t>
            </a:r>
          </a:p>
          <a:p>
            <a:pPr algn="ctr"/>
            <a:r>
              <a:rPr lang="pt-BR" b="1" dirty="0" smtClean="0"/>
              <a:t>ENFERMEIRA</a:t>
            </a:r>
            <a:endParaRPr lang="pt-B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07968" y="90872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256175" y="1301416"/>
            <a:ext cx="4484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População residente no município:   </a:t>
            </a:r>
            <a:endParaRPr lang="pt-BR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309" y="1899732"/>
            <a:ext cx="1807054" cy="45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6" t="7331" r="23569" b="7406"/>
          <a:stretch/>
        </p:blipFill>
        <p:spPr bwMode="auto">
          <a:xfrm>
            <a:off x="6593982" y="4957040"/>
            <a:ext cx="789992" cy="71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SAUDE DO ADOLESCENTE\Downloads\boa vist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3"/>
          <a:stretch/>
        </p:blipFill>
        <p:spPr bwMode="auto">
          <a:xfrm>
            <a:off x="335359" y="378721"/>
            <a:ext cx="5418039" cy="3947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529296" y="4501085"/>
            <a:ext cx="370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Unidades Básicas de Saúde: </a:t>
            </a:r>
            <a:endParaRPr lang="pt-BR" sz="2400" b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5110959"/>
            <a:ext cx="614784" cy="61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95400" y="4539439"/>
            <a:ext cx="3915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Unidades dos CRAS/CREAS</a:t>
            </a:r>
            <a:endParaRPr lang="pt-BR" sz="24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6422752" y="93111"/>
            <a:ext cx="3737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BOA VISTA</a:t>
            </a:r>
            <a:r>
              <a:rPr lang="pt-BR" sz="2400" dirty="0"/>
              <a:t> </a:t>
            </a:r>
          </a:p>
          <a:p>
            <a:pPr algn="ctr"/>
            <a:r>
              <a:rPr lang="pt-BR" sz="2400" dirty="0" smtClean="0"/>
              <a:t>CAPITAL DO ESTADO DE RORAIMA:</a:t>
            </a:r>
            <a:endParaRPr lang="pt-BR" sz="2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773598" y="2347752"/>
            <a:ext cx="12321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413.486 </a:t>
            </a:r>
            <a:r>
              <a:rPr lang="pt-BR" sz="900" dirty="0" smtClean="0"/>
              <a:t>IBGE.gov.br/cidades</a:t>
            </a:r>
            <a:endParaRPr lang="pt-BR" sz="9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628938" y="572881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37</a:t>
            </a:r>
            <a:endParaRPr lang="pt-BR" sz="2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487488" y="5733256"/>
            <a:ext cx="69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08</a:t>
            </a:r>
            <a:endParaRPr lang="pt-BR" sz="24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66" y="5067581"/>
            <a:ext cx="595878" cy="60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402154" y="5733256"/>
            <a:ext cx="508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02</a:t>
            </a:r>
            <a:endParaRPr lang="pt-BR" sz="2400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6501" r="4275" b="4102"/>
          <a:stretch/>
        </p:blipFill>
        <p:spPr bwMode="auto">
          <a:xfrm>
            <a:off x="7248128" y="3622271"/>
            <a:ext cx="753671" cy="74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7049433" y="3114549"/>
            <a:ext cx="2268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População Idosa</a:t>
            </a:r>
            <a:endParaRPr lang="pt-BR" sz="24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8202580" y="3618323"/>
            <a:ext cx="3366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10.172 (Feminino)</a:t>
            </a:r>
          </a:p>
          <a:p>
            <a:r>
              <a:rPr lang="pt-BR" sz="2400" b="1" dirty="0" smtClean="0"/>
              <a:t>7.992 (Masculino)</a:t>
            </a:r>
            <a:endParaRPr lang="pt-BR" sz="2400" b="1" dirty="0"/>
          </a:p>
          <a:p>
            <a:r>
              <a:rPr lang="pt-BR" sz="800" dirty="0" smtClean="0"/>
              <a:t>http</a:t>
            </a:r>
            <a:r>
              <a:rPr lang="pt-BR" sz="800" dirty="0"/>
              <a:t>://saudeprd.prefeitura.boavista.br/sigss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6951" y="260648"/>
            <a:ext cx="11928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COMO FORTALECER  A REDE DE ATENÇÃO PRIMARIA A SAÚDE INTEGRAL DA PESSOA IDOSA?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919536" y="934349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Compreendendo o envelhecimento como uma conquista  e  um privilégio para sociedade atual, sem deixar de evidenciar os desafios que se apresentam na busca pela qualidade de vida.</a:t>
            </a:r>
            <a:endParaRPr lang="pt-BR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18693" r="30977" b="20601"/>
          <a:stretch/>
        </p:blipFill>
        <p:spPr bwMode="auto">
          <a:xfrm>
            <a:off x="8070518" y="2707666"/>
            <a:ext cx="3952173" cy="28242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3" y="2636912"/>
            <a:ext cx="3896993" cy="29657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132932"/>
            <a:ext cx="618495" cy="61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6400"/>
          <a:stretch/>
        </p:blipFill>
        <p:spPr>
          <a:xfrm>
            <a:off x="4655840" y="2492896"/>
            <a:ext cx="2627985" cy="3709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1" t="6801" r="24199" b="3500"/>
          <a:stretch/>
        </p:blipFill>
        <p:spPr bwMode="auto">
          <a:xfrm>
            <a:off x="5608330" y="2213075"/>
            <a:ext cx="1008112" cy="97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886020" y="766391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Integrar  os diferentes sujeitos para promover ações que impactam a vidas das pessoas.</a:t>
            </a:r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503712" y="219349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AÇÕES INTERSETORIAIS POSSÍVEIS</a:t>
            </a:r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2054" name="Picture 6" descr="https://lh7-rt.googleusercontent.com/slidesz/AGV_vUfjECPUhl8G7k29pxLJ3UDt7GKnqh4lcLzfqchEFVtu--Pl2ym16eht_yZMYAc4rLbbA-Yy_ewGtrKJHhA3gFZyglI-iw5Pa84EUcsUBEPePrQduYJcoVrr-Wdg2jDi_FHFFA460J8ugrXx2nc8QrQ9CWeIPMc=s2048?key=SDM3nXVbvr5HcPkpx0TYu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634791"/>
            <a:ext cx="3374709" cy="24982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6" y="1634791"/>
            <a:ext cx="3491544" cy="2628929"/>
          </a:xfrm>
          <a:prstGeom prst="rect">
            <a:avLst/>
          </a:prstGeom>
          <a:effectLst/>
          <a:scene3d>
            <a:camera prst="perspectiveFront"/>
            <a:lightRig rig="threePt" dir="t"/>
          </a:scene3d>
        </p:spPr>
      </p:pic>
      <p:pic>
        <p:nvPicPr>
          <p:cNvPr id="15" name="Picture 4" descr="https://lh7-rt.googleusercontent.com/slidesz/AGV_vUcPpJxEmlSPuYJgKZ5x6vY84ByLGKVp8zdPlMl6lECBpQyty1anKRuwco0qExIYLbdZni_vW2AKRGtkhYj57yjxc6cxaNh0aV3eARcmQ9C48u5FG9Oi_huycv7feqGHpjEd78iALzSdcPKUiuXtQaU=s2048?key=1rtHg568Dz-yoZ8I4sP0WBN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635" y="3823366"/>
            <a:ext cx="3715845" cy="247800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lh7-rt.googleusercontent.com/slidesz/AGV_vUdrtGswfA-rewyI7y9P0hM8OsgXwhMIJYeCmHpZLMxX6-rebK5OQ3Meze05A1ucrReNQ_lfuKJzZKa-22LRCG5JnxjSY7AvMgV0uD4YykSr4-1aFzzE4HPimENPdqQtHfILdeN1Wx_b0X6vBHkTAnM=s2048?key=1rtHg568Dz-yoZ8I4sP0WBN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78" y="3868112"/>
            <a:ext cx="3642774" cy="2433259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97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15680" y="40466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495" y="2211196"/>
            <a:ext cx="9534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199456" y="1215067"/>
            <a:ext cx="972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A projeção da transversalidade no processo de cuidado das equipes, propôs concepções e práticas que atravessaram as diferentes ações.</a:t>
            </a:r>
            <a:endParaRPr lang="pt-BR" sz="2400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08" y="3483264"/>
            <a:ext cx="4054624" cy="278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8" y="2046064"/>
            <a:ext cx="3985543" cy="2892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710980" y="543163"/>
            <a:ext cx="448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EXPERIÊNCIAS BEM SUCEDIDAS</a:t>
            </a:r>
            <a:endParaRPr lang="pt-BR" sz="2400" b="1" dirty="0"/>
          </a:p>
        </p:txBody>
      </p:sp>
      <p:pic>
        <p:nvPicPr>
          <p:cNvPr id="4106" name="Picture 10" descr="C:\Users\SAUDE DO ADOLESCENTE\Downloads\IMG-20230928-WA01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369" y="2124808"/>
            <a:ext cx="3791744" cy="2843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2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431704" y="404664"/>
            <a:ext cx="57122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i="1" dirty="0" smtClean="0"/>
              <a:t>Como queremos envelhecer?</a:t>
            </a:r>
            <a:endParaRPr lang="pt-BR" sz="2200" i="1" dirty="0"/>
          </a:p>
          <a:p>
            <a:pPr algn="ctr"/>
            <a:r>
              <a:rPr lang="pt-BR" sz="2200" i="1" dirty="0" smtClean="0"/>
              <a:t>Se sinta convidado a refletir </a:t>
            </a:r>
            <a:r>
              <a:rPr lang="pt-BR" sz="2200" i="1" dirty="0"/>
              <a:t>sobre o processo de envelhecimento. </a:t>
            </a:r>
            <a:r>
              <a:rPr lang="pt-BR" sz="2200" i="1" dirty="0" smtClean="0"/>
              <a:t>Imaginemos nós que</a:t>
            </a:r>
            <a:r>
              <a:rPr lang="pt-BR" sz="2200" i="1" dirty="0"/>
              <a:t>, se </a:t>
            </a:r>
            <a:r>
              <a:rPr lang="pt-BR" sz="2200" i="1" dirty="0" smtClean="0"/>
              <a:t>o planejado de certo</a:t>
            </a:r>
            <a:r>
              <a:rPr lang="pt-BR" sz="2200" i="1" dirty="0"/>
              <a:t>, chegaremos </a:t>
            </a:r>
            <a:r>
              <a:rPr lang="pt-BR" sz="2200" i="1" dirty="0" smtClean="0"/>
              <a:t>todos nós à </a:t>
            </a:r>
            <a:r>
              <a:rPr lang="pt-BR" sz="2200" i="1" dirty="0"/>
              <a:t>velhice?  </a:t>
            </a:r>
            <a:r>
              <a:rPr lang="pt-BR" sz="2200" i="1" dirty="0" smtClean="0"/>
              <a:t>Então que caminho tomar para </a:t>
            </a:r>
            <a:r>
              <a:rPr lang="pt-BR" sz="2200" i="1" dirty="0"/>
              <a:t>que cada vez mais pessoas possam completar </a:t>
            </a:r>
            <a:r>
              <a:rPr lang="pt-BR" sz="2200" i="1" dirty="0" smtClean="0"/>
              <a:t>seu </a:t>
            </a:r>
            <a:r>
              <a:rPr lang="pt-BR" sz="2200" i="1" dirty="0"/>
              <a:t>ciclo da vida com dignidade, </a:t>
            </a:r>
            <a:r>
              <a:rPr lang="pt-BR" sz="2200" i="1" dirty="0" smtClean="0"/>
              <a:t>proposito </a:t>
            </a:r>
            <a:r>
              <a:rPr lang="pt-BR" sz="2200" i="1" dirty="0"/>
              <a:t>e sentido? Que velhice queremos? </a:t>
            </a:r>
            <a:r>
              <a:rPr lang="pt-BR" sz="2200" i="1" dirty="0" smtClean="0"/>
              <a:t>Reconhecer o VALOR das </a:t>
            </a:r>
            <a:r>
              <a:rPr lang="pt-BR" sz="2200" i="1" dirty="0"/>
              <a:t>pessoas 60+ é </a:t>
            </a:r>
            <a:r>
              <a:rPr lang="pt-BR" sz="2200" i="1" dirty="0" smtClean="0"/>
              <a:t>primordial para </a:t>
            </a:r>
            <a:r>
              <a:rPr lang="pt-BR" sz="2200" i="1" dirty="0"/>
              <a:t>uma vida plena e uma sociedade justa</a:t>
            </a:r>
            <a:r>
              <a:rPr lang="pt-BR" sz="2200" i="1" dirty="0" smtClean="0"/>
              <a:t>. </a:t>
            </a:r>
            <a:endParaRPr lang="pt-BR" sz="2200" i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700" y="3501008"/>
            <a:ext cx="664556" cy="57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367808" y="4725144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Obrigada a todos!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57415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3009</TotalTime>
  <Words>241</Words>
  <Application>Microsoft Office PowerPoint</Application>
  <PresentationFormat>Ecrã Panorâmico</PresentationFormat>
  <Paragraphs>29</Paragraphs>
  <Slides>6</Slides>
  <Notes>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4</vt:i4>
      </vt:variant>
      <vt:variant>
        <vt:lpstr>Títulos dos diapositivos</vt:lpstr>
      </vt:variant>
      <vt:variant>
        <vt:i4>6</vt:i4>
      </vt:variant>
    </vt:vector>
  </HeadingPairs>
  <TitlesOfParts>
    <vt:vector size="13" baseType="lpstr">
      <vt:lpstr>Arial</vt:lpstr>
      <vt:lpstr>Calibri</vt:lpstr>
      <vt:lpstr>Montserrat</vt:lpstr>
      <vt:lpstr>5_Tema do Office</vt:lpstr>
      <vt:lpstr>3_Tema do Office</vt:lpstr>
      <vt:lpstr>2_Tema do Office</vt:lpstr>
      <vt:lpstr>4_Tema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SAUDE DO ADOLESCENTE</dc:creator>
  <cp:lastModifiedBy>Francisco</cp:lastModifiedBy>
  <cp:revision>56</cp:revision>
  <dcterms:modified xsi:type="dcterms:W3CDTF">2025-05-22T00:58:24Z</dcterms:modified>
</cp:coreProperties>
</file>