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7" r:id="rId13"/>
    <p:sldId id="266" r:id="rId14"/>
    <p:sldId id="268" r:id="rId15"/>
    <p:sldId id="269" r:id="rId16"/>
    <p:sldId id="271" r:id="rId17"/>
    <p:sldId id="270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52684-6178-400B-9B67-7740BCAAF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5C6D86-BE3F-4571-8A91-CAB9A4EA2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8AFCBD-3B2C-4843-9BCA-9C8C50D6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731AA2-DB9E-4C5E-8709-32E4F4E5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C70C69-2947-4E95-B593-7CDA15E2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03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2ACAA-687B-4F25-B3BD-A5F5F0FC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A717C8-187A-4715-A5FE-08D19194C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1D2974-1CDA-4A4A-8A76-B5796BB7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2FD036-FAE6-49A0-A0CA-BDE77EB6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25D9BA-E691-4DD5-9E22-25946385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94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F36B0F-B666-4C99-9E32-BF3AC7A7B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F0A383-6B2D-4B72-BB7B-4D1E30AD6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DABA37-E490-4A21-A4B6-30AAA488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41C75E-EF21-4ABB-87B1-8D05FA69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1B4DAE-156B-4CF8-8349-7FA2096B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55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0432D-B80F-46C7-A464-DC94EF2B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3569B9-1DA8-4546-9B2A-C33AF26D1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D12887-AB71-4A49-B364-E13F55E9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BD8668-5892-4C0D-815C-86486A76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29A5E8-228C-4505-A4AE-19AFBB78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0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628B9-C65F-4565-BC70-FB7D7F9C9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D6C7B1-F58F-40EE-82EA-5A447365A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67A294-FED7-4A81-9180-7A21028B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D74618-3907-46CA-8447-95CBAFAE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932B39-E6FE-4856-A7EF-3B333552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05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8FCEF-F3E9-4739-8B8F-E07F1836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9FE484-B01E-49AC-A2C8-2797A43C3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961BB9-57F7-47C2-BA6B-ED8DF4462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B2CB30-FFC6-4AE1-A564-541B47FF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25FD8C-EF37-4931-B5ED-59CFF7F8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B22293-0237-47E1-B614-E944510A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67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11E9-D625-4035-B6A9-97B0285A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700619-D245-4E2D-83FF-B4B531D3A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57A030-4054-42AF-8CB4-9CAE06E71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816A986-3EBE-41CA-9D5B-79427C3C1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226B13-2870-49DC-AD59-B472886E0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E114925-85A6-4256-8FFB-8B53A933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5A4DD2B-3EB2-42ED-8470-E4BCF47A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8D035D8-B945-46FF-9D0A-5B25297C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54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7F4BC-8DE8-45BD-AFDA-DC470F7F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3646E7-A3F5-416D-AA28-40ACD31B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C4BA2C-6B82-45C8-A5CF-A3D33114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F7D15B-2959-4B6F-BEC7-7C9CC6F8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38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D3D2D8-FAE0-47BC-AD2D-26AA3FB4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DB7BA3-DDC1-4ACE-B213-B2B95F1A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C5AE36-E560-4D0E-986C-9CCBB249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64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747D3-D48A-4F9F-AC80-200F1B6E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68D025-C39D-490A-80B1-A4D1E4621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8A111A-6906-4FC5-BB1E-BFA527162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29BAF4-F213-4EBA-88ED-A2AC07C2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EAB742-CD36-4128-8938-7B12B1A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A8DB70-B772-4009-AA0D-0BF25756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46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09B0D-7B7E-47C4-AE67-126D020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C4757CE-80C7-4E8D-81E8-3796F4B16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52B23-42F8-464F-9090-79F319DE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CDA8DD-68B1-40F4-8218-7464FBE5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7F865E-71F3-4245-B655-7E84DD9D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C3B1BE-4E75-4C71-B866-63B132D7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02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F3AAD8-79AE-4B29-BC9F-31268336C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B5D2F1-74E9-4273-A43A-54F93865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F0157-9EE4-4DAA-8FD6-2E4579AAF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3900-96CA-45C8-BA7A-63AB900FB77C}" type="datetimeFigureOut">
              <a:rPr lang="pt-BR" smtClean="0"/>
              <a:t>22/05/2025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B405E5-2BDD-4853-B98A-67BEDD6D9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CF1296-9C77-4DFA-BC27-78AA37C8E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4E853-7E28-4C29-8964-96B4374EF6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83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6D695B-674A-4826-B104-7F2D18917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749300"/>
            <a:ext cx="12192000" cy="471220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4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62292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4" y="5598173"/>
            <a:ext cx="1384300" cy="1384300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02" y="557606"/>
            <a:ext cx="11585196" cy="709894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000" b="1" spc="300" dirty="0"/>
              <a:t>PRINCIPAIS INFRAÇÕES DE TRÂNSITO EM BOA VISTA</a:t>
            </a:r>
            <a:br>
              <a:rPr lang="en-US" sz="1200" dirty="0"/>
            </a:br>
            <a:endParaRPr lang="pt-BR" sz="4200" b="1" spc="300" dirty="0"/>
          </a:p>
        </p:txBody>
      </p:sp>
      <p:sp>
        <p:nvSpPr>
          <p:cNvPr id="8" name="Google Shape;291;p17">
            <a:extLst>
              <a:ext uri="{FF2B5EF4-FFF2-40B4-BE49-F238E27FC236}">
                <a16:creationId xmlns:a16="http://schemas.microsoft.com/office/drawing/2014/main" id="{9C3D41F4-0ED7-4E76-93A7-C6C46837F442}"/>
              </a:ext>
            </a:extLst>
          </p:cNvPr>
          <p:cNvSpPr txBox="1"/>
          <p:nvPr/>
        </p:nvSpPr>
        <p:spPr>
          <a:xfrm>
            <a:off x="379812" y="3476451"/>
            <a:ext cx="3657600" cy="158812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por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avançar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o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sinal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vermelho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do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semáforo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,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ocupam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o </a:t>
            </a:r>
            <a:r>
              <a:rPr lang="en-US" sz="2150" b="1" dirty="0">
                <a:latin typeface="Overpass"/>
                <a:sym typeface="Overpass"/>
              </a:rPr>
              <a:t>1º </a:t>
            </a:r>
            <a:r>
              <a:rPr lang="en-US" sz="2150" b="1" dirty="0" err="1">
                <a:latin typeface="Overpass"/>
                <a:sym typeface="Overpass"/>
              </a:rPr>
              <a:t>lugar</a:t>
            </a:r>
            <a:r>
              <a:rPr lang="en-US" sz="2150" b="1" dirty="0">
                <a:latin typeface="Overpass"/>
                <a:sym typeface="Overpass"/>
              </a:rPr>
              <a:t> 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entre as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150" dirty="0">
                <a:latin typeface="Overpass"/>
                <a:sym typeface="Overpass"/>
              </a:rPr>
              <a:t>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cometidas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.</a:t>
            </a:r>
            <a:endParaRPr sz="2150" dirty="0">
              <a:solidFill>
                <a:schemeClr val="bg2"/>
              </a:solidFill>
            </a:endParaRPr>
          </a:p>
        </p:txBody>
      </p:sp>
      <p:sp>
        <p:nvSpPr>
          <p:cNvPr id="9" name="Google Shape;294;p17">
            <a:extLst>
              <a:ext uri="{FF2B5EF4-FFF2-40B4-BE49-F238E27FC236}">
                <a16:creationId xmlns:a16="http://schemas.microsoft.com/office/drawing/2014/main" id="{8AADB9AF-986D-41DD-A1B3-C0B0757135F4}"/>
              </a:ext>
            </a:extLst>
          </p:cNvPr>
          <p:cNvSpPr txBox="1"/>
          <p:nvPr/>
        </p:nvSpPr>
        <p:spPr>
          <a:xfrm>
            <a:off x="379812" y="3124997"/>
            <a:ext cx="3657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DDB1F"/>
                </a:solidFill>
                <a:latin typeface="Overpass Black"/>
                <a:sym typeface="Overpass Black"/>
              </a:rPr>
              <a:t>AVANÇO DE SINAL VERMELHO</a:t>
            </a:r>
            <a:endParaRPr dirty="0">
              <a:solidFill>
                <a:srgbClr val="FDDB1F"/>
              </a:solidFill>
            </a:endParaRPr>
          </a:p>
        </p:txBody>
      </p:sp>
      <p:sp>
        <p:nvSpPr>
          <p:cNvPr id="10" name="Google Shape;295;p17">
            <a:extLst>
              <a:ext uri="{FF2B5EF4-FFF2-40B4-BE49-F238E27FC236}">
                <a16:creationId xmlns:a16="http://schemas.microsoft.com/office/drawing/2014/main" id="{DD466732-EB2D-4A3E-887F-7543F49CAF43}"/>
              </a:ext>
            </a:extLst>
          </p:cNvPr>
          <p:cNvSpPr txBox="1"/>
          <p:nvPr/>
        </p:nvSpPr>
        <p:spPr>
          <a:xfrm>
            <a:off x="4150602" y="3146859"/>
            <a:ext cx="3657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DDB1F"/>
                </a:solidFill>
                <a:latin typeface="Overpass Black"/>
                <a:sym typeface="Overpass Black"/>
              </a:rPr>
              <a:t>FISCALIZAÇÃO POR RADR FIXO</a:t>
            </a:r>
            <a:endParaRPr dirty="0">
              <a:solidFill>
                <a:srgbClr val="FDDB1F"/>
              </a:solidFill>
            </a:endParaRPr>
          </a:p>
        </p:txBody>
      </p:sp>
      <p:sp>
        <p:nvSpPr>
          <p:cNvPr id="11" name="Google Shape;290;p17">
            <a:extLst>
              <a:ext uri="{FF2B5EF4-FFF2-40B4-BE49-F238E27FC236}">
                <a16:creationId xmlns:a16="http://schemas.microsoft.com/office/drawing/2014/main" id="{D9AC6612-4F4B-424F-8F53-6A7DF81CF97E}"/>
              </a:ext>
            </a:extLst>
          </p:cNvPr>
          <p:cNvSpPr txBox="1"/>
          <p:nvPr/>
        </p:nvSpPr>
        <p:spPr>
          <a:xfrm>
            <a:off x="8053430" y="3476451"/>
            <a:ext cx="3634009" cy="162506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bg2"/>
                </a:solidFill>
                <a:latin typeface="Overpass"/>
                <a:sym typeface="Overpass"/>
              </a:rPr>
              <a:t>Infrações por parar sobre a faixa de pedestre ocupam o </a:t>
            </a:r>
            <a:r>
              <a:rPr lang="pt-BR" sz="2200" b="1" dirty="0">
                <a:latin typeface="Overpass"/>
                <a:sym typeface="Overpass"/>
              </a:rPr>
              <a:t>3º lugar </a:t>
            </a:r>
            <a:r>
              <a:rPr lang="pt-BR" sz="2200" dirty="0">
                <a:solidFill>
                  <a:schemeClr val="bg2"/>
                </a:solidFill>
                <a:latin typeface="Overpass"/>
                <a:sym typeface="Overpass"/>
              </a:rPr>
              <a:t>entre as infrações registradas.</a:t>
            </a:r>
            <a:endParaRPr lang="pt-BR" sz="2200" dirty="0">
              <a:solidFill>
                <a:schemeClr val="bg2"/>
              </a:solidFill>
            </a:endParaRPr>
          </a:p>
        </p:txBody>
      </p:sp>
      <p:sp>
        <p:nvSpPr>
          <p:cNvPr id="13" name="Google Shape;295;p17">
            <a:extLst>
              <a:ext uri="{FF2B5EF4-FFF2-40B4-BE49-F238E27FC236}">
                <a16:creationId xmlns:a16="http://schemas.microsoft.com/office/drawing/2014/main" id="{2E08CC5B-1497-47A6-962E-A2E6F486E248}"/>
              </a:ext>
            </a:extLst>
          </p:cNvPr>
          <p:cNvSpPr txBox="1"/>
          <p:nvPr/>
        </p:nvSpPr>
        <p:spPr>
          <a:xfrm>
            <a:off x="7867478" y="3146859"/>
            <a:ext cx="40211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/>
            <a:r>
              <a:rPr lang="en-US" b="1" dirty="0">
                <a:solidFill>
                  <a:srgbClr val="FDDB1F"/>
                </a:solidFill>
                <a:latin typeface="Overpass Black"/>
                <a:sym typeface="Overpass Black"/>
              </a:rPr>
              <a:t>FAIXA DE PEDESTRE</a:t>
            </a:r>
            <a:endParaRPr lang="en-US" dirty="0">
              <a:solidFill>
                <a:srgbClr val="FDDB1F"/>
              </a:solidFill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DDB1F"/>
              </a:solidFill>
            </a:endParaRPr>
          </a:p>
        </p:txBody>
      </p:sp>
      <p:sp>
        <p:nvSpPr>
          <p:cNvPr id="19" name="Google Shape;291;p17">
            <a:extLst>
              <a:ext uri="{FF2B5EF4-FFF2-40B4-BE49-F238E27FC236}">
                <a16:creationId xmlns:a16="http://schemas.microsoft.com/office/drawing/2014/main" id="{F51DFA15-C2BB-41D9-B78B-373117817411}"/>
              </a:ext>
            </a:extLst>
          </p:cNvPr>
          <p:cNvSpPr txBox="1"/>
          <p:nvPr/>
        </p:nvSpPr>
        <p:spPr>
          <a:xfrm>
            <a:off x="4085440" y="3476451"/>
            <a:ext cx="3842156" cy="158812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por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transitar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em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velocidade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superior a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máxima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permitida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da via,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ocupam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 o </a:t>
            </a:r>
            <a:r>
              <a:rPr lang="en-US" sz="2150" b="1" dirty="0">
                <a:latin typeface="Overpass"/>
                <a:sym typeface="Overpass"/>
              </a:rPr>
              <a:t>2º </a:t>
            </a:r>
            <a:r>
              <a:rPr lang="en-US" sz="2150" b="1" dirty="0" err="1">
                <a:latin typeface="Overpass"/>
                <a:sym typeface="Overpass"/>
              </a:rPr>
              <a:t>lugar</a:t>
            </a:r>
            <a:r>
              <a:rPr lang="en-US" sz="2150" b="1" dirty="0">
                <a:latin typeface="Overpass"/>
                <a:sym typeface="Overpass"/>
              </a:rPr>
              <a:t> 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entre as </a:t>
            </a:r>
            <a:r>
              <a:rPr lang="en-US" sz="215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150" dirty="0">
                <a:solidFill>
                  <a:schemeClr val="bg2"/>
                </a:solidFill>
                <a:latin typeface="Overpass"/>
                <a:sym typeface="Overpass"/>
              </a:rPr>
              <a:t>.</a:t>
            </a:r>
            <a:endParaRPr sz="2150" dirty="0">
              <a:solidFill>
                <a:schemeClr val="bg2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D54A147-142A-4188-A751-988ED4CDD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819" y="1638529"/>
            <a:ext cx="564598" cy="138602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0E2E7AF-F4E1-4207-8BF3-F28CAD6D9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744" y="1465078"/>
            <a:ext cx="1201976" cy="183683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F89FE79-2210-4DF5-9950-989748A71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945" y="1737713"/>
            <a:ext cx="896236" cy="12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1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493486"/>
            <a:ext cx="11585196" cy="613861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000" b="1" spc="300" dirty="0"/>
              <a:t>PRINCIPAIS INFRAÇÕES DE TRÂNSITO EM BOA VISTA</a:t>
            </a:r>
            <a:br>
              <a:rPr lang="en-US" sz="1200" dirty="0"/>
            </a:br>
            <a:endParaRPr lang="pt-BR" sz="4200" b="1" spc="300" dirty="0"/>
          </a:p>
        </p:txBody>
      </p:sp>
      <p:sp>
        <p:nvSpPr>
          <p:cNvPr id="8" name="Google Shape;291;p17">
            <a:extLst>
              <a:ext uri="{FF2B5EF4-FFF2-40B4-BE49-F238E27FC236}">
                <a16:creationId xmlns:a16="http://schemas.microsoft.com/office/drawing/2014/main" id="{9C3D41F4-0ED7-4E76-93A7-C6C46837F442}"/>
              </a:ext>
            </a:extLst>
          </p:cNvPr>
          <p:cNvSpPr txBox="1"/>
          <p:nvPr/>
        </p:nvSpPr>
        <p:spPr>
          <a:xfrm>
            <a:off x="379811" y="3476449"/>
            <a:ext cx="3873407" cy="177279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350" dirty="0">
                <a:solidFill>
                  <a:schemeClr val="bg2"/>
                </a:solidFill>
                <a:latin typeface="Overpass"/>
                <a:sym typeface="Overpass"/>
              </a:rPr>
              <a:t>Infrações pelo não uso de cinto de segurança ocupam o </a:t>
            </a:r>
            <a:r>
              <a:rPr lang="pt-BR" sz="2350" b="1" dirty="0">
                <a:latin typeface="Overpass"/>
                <a:sym typeface="Overpass"/>
              </a:rPr>
              <a:t>4º lugar </a:t>
            </a:r>
            <a:r>
              <a:rPr lang="pt-BR" sz="2350" dirty="0">
                <a:solidFill>
                  <a:schemeClr val="bg2"/>
                </a:solidFill>
                <a:latin typeface="Overpass"/>
                <a:sym typeface="Overpass"/>
              </a:rPr>
              <a:t>entre as infrações cometidas nas vias municipais.</a:t>
            </a:r>
            <a:endParaRPr lang="pt-BR" sz="2350" dirty="0">
              <a:solidFill>
                <a:schemeClr val="bg2"/>
              </a:solidFill>
            </a:endParaRPr>
          </a:p>
        </p:txBody>
      </p:sp>
      <p:sp>
        <p:nvSpPr>
          <p:cNvPr id="9" name="Google Shape;294;p17">
            <a:extLst>
              <a:ext uri="{FF2B5EF4-FFF2-40B4-BE49-F238E27FC236}">
                <a16:creationId xmlns:a16="http://schemas.microsoft.com/office/drawing/2014/main" id="{8AADB9AF-986D-41DD-A1B3-C0B0757135F4}"/>
              </a:ext>
            </a:extLst>
          </p:cNvPr>
          <p:cNvSpPr txBox="1"/>
          <p:nvPr/>
        </p:nvSpPr>
        <p:spPr>
          <a:xfrm>
            <a:off x="845762" y="3151086"/>
            <a:ext cx="27653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DDB1F"/>
                </a:solidFill>
                <a:latin typeface="Overpass Black"/>
                <a:sym typeface="Overpass Black"/>
              </a:rPr>
              <a:t>CINTO DE SEGURANÇA</a:t>
            </a:r>
            <a:endParaRPr dirty="0">
              <a:solidFill>
                <a:srgbClr val="FDDB1F"/>
              </a:solidFill>
            </a:endParaRPr>
          </a:p>
        </p:txBody>
      </p:sp>
      <p:sp>
        <p:nvSpPr>
          <p:cNvPr id="10" name="Google Shape;295;p17">
            <a:extLst>
              <a:ext uri="{FF2B5EF4-FFF2-40B4-BE49-F238E27FC236}">
                <a16:creationId xmlns:a16="http://schemas.microsoft.com/office/drawing/2014/main" id="{DD466732-EB2D-4A3E-887F-7543F49CAF43}"/>
              </a:ext>
            </a:extLst>
          </p:cNvPr>
          <p:cNvSpPr txBox="1"/>
          <p:nvPr/>
        </p:nvSpPr>
        <p:spPr>
          <a:xfrm>
            <a:off x="4334884" y="3151086"/>
            <a:ext cx="34834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FDDB1F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VAGAS </a:t>
            </a:r>
            <a:r>
              <a:rPr lang="en-US" b="1" dirty="0">
                <a:solidFill>
                  <a:srgbClr val="FDDB1F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PARA PESSOA IDOSA</a:t>
            </a:r>
            <a:endParaRPr dirty="0">
              <a:solidFill>
                <a:srgbClr val="FDDB1F"/>
              </a:solidFill>
            </a:endParaRPr>
          </a:p>
        </p:txBody>
      </p:sp>
      <p:sp>
        <p:nvSpPr>
          <p:cNvPr id="11" name="Google Shape;290;p17">
            <a:extLst>
              <a:ext uri="{FF2B5EF4-FFF2-40B4-BE49-F238E27FC236}">
                <a16:creationId xmlns:a16="http://schemas.microsoft.com/office/drawing/2014/main" id="{D9AC6612-4F4B-424F-8F53-6A7DF81CF97E}"/>
              </a:ext>
            </a:extLst>
          </p:cNvPr>
          <p:cNvSpPr txBox="1"/>
          <p:nvPr/>
        </p:nvSpPr>
        <p:spPr>
          <a:xfrm>
            <a:off x="7938783" y="3476451"/>
            <a:ext cx="3873406" cy="177279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dirty="0">
                <a:solidFill>
                  <a:schemeClr val="bg2"/>
                </a:solidFill>
                <a:latin typeface="Overpass"/>
                <a:sym typeface="Overpass"/>
              </a:rPr>
              <a:t>Infrações por estacionar em vagas reservadas para a pessoa com deficiência ocupam o </a:t>
            </a:r>
            <a:r>
              <a:rPr lang="pt-BR" sz="2400" b="1" dirty="0">
                <a:latin typeface="Overpass"/>
                <a:sym typeface="Overpass"/>
              </a:rPr>
              <a:t>6º lugar </a:t>
            </a:r>
            <a:r>
              <a:rPr lang="pt-BR" sz="2400" dirty="0">
                <a:solidFill>
                  <a:schemeClr val="bg2"/>
                </a:solidFill>
                <a:latin typeface="Overpass"/>
                <a:sym typeface="Overpass"/>
              </a:rPr>
              <a:t>entre as infrações.</a:t>
            </a:r>
            <a:endParaRPr lang="pt-BR" sz="2400" dirty="0">
              <a:solidFill>
                <a:schemeClr val="bg2"/>
              </a:solidFill>
            </a:endParaRPr>
          </a:p>
        </p:txBody>
      </p:sp>
      <p:sp>
        <p:nvSpPr>
          <p:cNvPr id="13" name="Google Shape;295;p17">
            <a:extLst>
              <a:ext uri="{FF2B5EF4-FFF2-40B4-BE49-F238E27FC236}">
                <a16:creationId xmlns:a16="http://schemas.microsoft.com/office/drawing/2014/main" id="{2E08CC5B-1497-47A6-962E-A2E6F486E248}"/>
              </a:ext>
            </a:extLst>
          </p:cNvPr>
          <p:cNvSpPr txBox="1"/>
          <p:nvPr/>
        </p:nvSpPr>
        <p:spPr>
          <a:xfrm>
            <a:off x="8677967" y="3151086"/>
            <a:ext cx="24468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FDDB1F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VAGAS PARA PCD</a:t>
            </a:r>
            <a:endParaRPr dirty="0">
              <a:solidFill>
                <a:srgbClr val="FDDB1F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65ADDDE-1181-4B73-964F-32F56F66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04" y="1802719"/>
            <a:ext cx="886014" cy="12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C045B0A-783F-4E99-B9A9-E9BA60BF7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111" y="1771435"/>
            <a:ext cx="888539" cy="12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91;p17">
            <a:extLst>
              <a:ext uri="{FF2B5EF4-FFF2-40B4-BE49-F238E27FC236}">
                <a16:creationId xmlns:a16="http://schemas.microsoft.com/office/drawing/2014/main" id="{F51DFA15-C2BB-41D9-B78B-373117817411}"/>
              </a:ext>
            </a:extLst>
          </p:cNvPr>
          <p:cNvSpPr txBox="1"/>
          <p:nvPr/>
        </p:nvSpPr>
        <p:spPr>
          <a:xfrm>
            <a:off x="4351821" y="3476451"/>
            <a:ext cx="3488358" cy="177279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por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estacionar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em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vagas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reservadas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para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pessoa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idosa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ocupam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 o </a:t>
            </a:r>
            <a:r>
              <a:rPr lang="en-US" sz="2400" b="1" dirty="0">
                <a:latin typeface="Overpass"/>
                <a:sym typeface="Overpass"/>
              </a:rPr>
              <a:t>5º </a:t>
            </a:r>
            <a:r>
              <a:rPr lang="en-US" sz="2400" b="1" dirty="0" err="1">
                <a:latin typeface="Overpass"/>
                <a:sym typeface="Overpass"/>
              </a:rPr>
              <a:t>lugar</a:t>
            </a:r>
            <a:r>
              <a:rPr lang="en-US" sz="2400" b="1" dirty="0">
                <a:latin typeface="Overpass"/>
                <a:sym typeface="Overpass"/>
              </a:rPr>
              <a:t> 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entre as </a:t>
            </a:r>
            <a:r>
              <a:rPr lang="en-US" sz="2400" dirty="0" err="1">
                <a:solidFill>
                  <a:schemeClr val="bg2"/>
                </a:solidFill>
                <a:latin typeface="Overpass"/>
                <a:sym typeface="Overpass"/>
              </a:rPr>
              <a:t>infrações</a:t>
            </a:r>
            <a:r>
              <a:rPr lang="en-US" sz="2400" dirty="0">
                <a:solidFill>
                  <a:schemeClr val="bg2"/>
                </a:solidFill>
                <a:latin typeface="Overpass"/>
                <a:sym typeface="Overpass"/>
              </a:rPr>
              <a:t>.</a:t>
            </a:r>
            <a:endParaRPr sz="2400" dirty="0">
              <a:solidFill>
                <a:schemeClr val="bg2"/>
              </a:solidFill>
            </a:endParaRPr>
          </a:p>
        </p:txBody>
      </p:sp>
      <p:pic>
        <p:nvPicPr>
          <p:cNvPr id="21" name="Picture 6" descr="Cinto de segurança - ícones de pessoas grátis">
            <a:extLst>
              <a:ext uri="{FF2B5EF4-FFF2-40B4-BE49-F238E27FC236}">
                <a16:creationId xmlns:a16="http://schemas.microsoft.com/office/drawing/2014/main" id="{CBABBFC5-81E8-4234-A7D2-77CBF329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71" y="1771435"/>
            <a:ext cx="1200978" cy="1303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1982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0"/>
            <a:ext cx="12192000" cy="6972300"/>
          </a:xfrm>
          <a:prstGeom prst="rect">
            <a:avLst/>
          </a:prstGeom>
          <a:solidFill>
            <a:srgbClr val="FDDB1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29" y="628077"/>
            <a:ext cx="11372545" cy="578016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DADOS ESTATÍSTICOS DE 2024</a:t>
            </a:r>
            <a:br>
              <a:rPr lang="en-US" sz="1200" dirty="0"/>
            </a:br>
            <a:endParaRPr lang="pt-BR" sz="4200" b="1" spc="300" dirty="0"/>
          </a:p>
        </p:txBody>
      </p:sp>
      <p:sp>
        <p:nvSpPr>
          <p:cNvPr id="20" name="Google Shape;150;p14">
            <a:extLst>
              <a:ext uri="{FF2B5EF4-FFF2-40B4-BE49-F238E27FC236}">
                <a16:creationId xmlns:a16="http://schemas.microsoft.com/office/drawing/2014/main" id="{A63F1073-5388-49A5-8F4B-158E9199AC83}"/>
              </a:ext>
            </a:extLst>
          </p:cNvPr>
          <p:cNvSpPr txBox="1"/>
          <p:nvPr/>
        </p:nvSpPr>
        <p:spPr>
          <a:xfrm>
            <a:off x="4513277" y="2116316"/>
            <a:ext cx="3558264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</a:p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16.281</a:t>
            </a:r>
            <a:r>
              <a:rPr lang="pt-BR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pt-BR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ações de serviço executadas</a:t>
            </a:r>
          </a:p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DDB1F"/>
                </a:solidFill>
                <a:latin typeface="+mj-lt"/>
                <a:sym typeface="Overpass"/>
              </a:rPr>
              <a:t>2.917</a:t>
            </a:r>
            <a:r>
              <a:rPr lang="pt-BR" sz="2000" b="1" dirty="0">
                <a:solidFill>
                  <a:srgbClr val="FF0000"/>
                </a:solidFill>
                <a:latin typeface="+mj-lt"/>
                <a:sym typeface="Overpass"/>
              </a:rPr>
              <a:t> </a:t>
            </a:r>
            <a:r>
              <a:rPr lang="pt-BR" sz="2000" dirty="0">
                <a:solidFill>
                  <a:schemeClr val="bg2">
                    <a:lumMod val="90000"/>
                  </a:schemeClr>
                </a:solidFill>
                <a:latin typeface="+mj-lt"/>
                <a:sym typeface="Overpass"/>
              </a:rPr>
              <a:t>ocorrências atendidas</a:t>
            </a:r>
            <a:endParaRPr lang="pt-BR" sz="20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21" name="Google Shape;151;p14">
            <a:extLst>
              <a:ext uri="{FF2B5EF4-FFF2-40B4-BE49-F238E27FC236}">
                <a16:creationId xmlns:a16="http://schemas.microsoft.com/office/drawing/2014/main" id="{76C774A9-1308-41DC-AFAE-5A3D6471D0BE}"/>
              </a:ext>
            </a:extLst>
          </p:cNvPr>
          <p:cNvSpPr txBox="1"/>
          <p:nvPr/>
        </p:nvSpPr>
        <p:spPr>
          <a:xfrm>
            <a:off x="780144" y="2092168"/>
            <a:ext cx="357414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158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Palestras de Educação no Trânsito</a:t>
            </a:r>
            <a:endParaRPr lang="en-US" sz="2000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28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Blitz de Educação no Trânsito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 </a:t>
            </a:r>
          </a:p>
        </p:txBody>
      </p:sp>
      <p:sp>
        <p:nvSpPr>
          <p:cNvPr id="22" name="Google Shape;153;p14">
            <a:extLst>
              <a:ext uri="{FF2B5EF4-FFF2-40B4-BE49-F238E27FC236}">
                <a16:creationId xmlns:a16="http://schemas.microsoft.com/office/drawing/2014/main" id="{103D71C7-CC8A-4F65-90EE-D0596BDD825E}"/>
              </a:ext>
            </a:extLst>
          </p:cNvPr>
          <p:cNvSpPr txBox="1"/>
          <p:nvPr/>
        </p:nvSpPr>
        <p:spPr>
          <a:xfrm>
            <a:off x="4513277" y="1611448"/>
            <a:ext cx="3558263" cy="400110"/>
          </a:xfrm>
          <a:prstGeom prst="rect">
            <a:avLst/>
          </a:prstGeom>
          <a:solidFill>
            <a:srgbClr val="FDDB1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Gerência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de Fiscalização</a:t>
            </a:r>
            <a:endParaRPr sz="2000" dirty="0">
              <a:latin typeface="+mj-lt"/>
            </a:endParaRPr>
          </a:p>
        </p:txBody>
      </p:sp>
      <p:sp>
        <p:nvSpPr>
          <p:cNvPr id="23" name="Google Shape;154;p14">
            <a:extLst>
              <a:ext uri="{FF2B5EF4-FFF2-40B4-BE49-F238E27FC236}">
                <a16:creationId xmlns:a16="http://schemas.microsoft.com/office/drawing/2014/main" id="{BB7169F7-CA0C-49E6-AE45-73DFD522D72A}"/>
              </a:ext>
            </a:extLst>
          </p:cNvPr>
          <p:cNvSpPr txBox="1"/>
          <p:nvPr/>
        </p:nvSpPr>
        <p:spPr>
          <a:xfrm>
            <a:off x="8226423" y="2124319"/>
            <a:ext cx="3733351" cy="368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2.222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placas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sinalização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vertical </a:t>
            </a: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15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novos</a:t>
            </a:r>
            <a:r>
              <a:rPr lang="en-US" sz="2000" b="0" i="0" u="none" strike="noStrike" cap="none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semáforos</a:t>
            </a:r>
            <a:endParaRPr lang="en-US" sz="2000" b="0" i="0" u="none" strike="noStrike" cap="none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33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Avanços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Sinal</a:t>
            </a:r>
            <a:endParaRPr lang="en-US" sz="2000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13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Radares</a:t>
            </a:r>
            <a:r>
              <a:rPr lang="en-US" sz="2000" b="0" i="0" u="none" strike="noStrike" cap="none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Velocidade</a:t>
            </a:r>
            <a:endParaRPr lang="en-US" sz="2000" b="0" i="0" u="none" strike="noStrike" cap="none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04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Lombadas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eletrônicas</a:t>
            </a:r>
            <a:endParaRPr lang="en-US" sz="2000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03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0" i="0" u="none" strike="noStrike" cap="none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Rotatórias</a:t>
            </a:r>
            <a:endParaRPr lang="en-US" sz="2000" b="0" i="0" u="none" strike="noStrike" cap="none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1.290km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de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pinturas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na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via</a:t>
            </a:r>
          </a:p>
        </p:txBody>
      </p:sp>
      <p:sp>
        <p:nvSpPr>
          <p:cNvPr id="24" name="Google Shape;155;p14">
            <a:extLst>
              <a:ext uri="{FF2B5EF4-FFF2-40B4-BE49-F238E27FC236}">
                <a16:creationId xmlns:a16="http://schemas.microsoft.com/office/drawing/2014/main" id="{4B9D952E-AB21-4A15-9C17-C78AA50FA2F7}"/>
              </a:ext>
            </a:extLst>
          </p:cNvPr>
          <p:cNvSpPr txBox="1"/>
          <p:nvPr/>
        </p:nvSpPr>
        <p:spPr>
          <a:xfrm>
            <a:off x="8226423" y="1611448"/>
            <a:ext cx="3733351" cy="400110"/>
          </a:xfrm>
          <a:prstGeom prst="rect">
            <a:avLst/>
          </a:prstGeom>
          <a:solidFill>
            <a:srgbClr val="FDDB1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Gerência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de Engenharia de Trânsito</a:t>
            </a:r>
            <a:endParaRPr sz="2000" dirty="0">
              <a:latin typeface="+mj-lt"/>
            </a:endParaRPr>
          </a:p>
        </p:txBody>
      </p:sp>
      <p:sp>
        <p:nvSpPr>
          <p:cNvPr id="25" name="Google Shape;153;p14">
            <a:extLst>
              <a:ext uri="{FF2B5EF4-FFF2-40B4-BE49-F238E27FC236}">
                <a16:creationId xmlns:a16="http://schemas.microsoft.com/office/drawing/2014/main" id="{899D15FD-A8D7-47BE-96B0-B96DBE92B73B}"/>
              </a:ext>
            </a:extLst>
          </p:cNvPr>
          <p:cNvSpPr txBox="1"/>
          <p:nvPr/>
        </p:nvSpPr>
        <p:spPr>
          <a:xfrm>
            <a:off x="587229" y="1619456"/>
            <a:ext cx="3784828" cy="400110"/>
          </a:xfrm>
          <a:prstGeom prst="rect">
            <a:avLst/>
          </a:prstGeom>
          <a:solidFill>
            <a:srgbClr val="FDDB1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j-lt"/>
                <a:sym typeface="Overpass"/>
              </a:rPr>
              <a:t>Gerência</a:t>
            </a:r>
            <a:r>
              <a:rPr lang="en-US" sz="2000" b="1" dirty="0">
                <a:latin typeface="+mj-lt"/>
                <a:sym typeface="Overpass"/>
              </a:rPr>
              <a:t> de </a:t>
            </a:r>
            <a:r>
              <a:rPr lang="en-US" sz="2000" b="1" dirty="0" err="1">
                <a:latin typeface="+mj-lt"/>
                <a:sym typeface="Overpass"/>
              </a:rPr>
              <a:t>Educação</a:t>
            </a:r>
            <a:r>
              <a:rPr lang="en-US" sz="2000" b="1" dirty="0">
                <a:latin typeface="+mj-lt"/>
                <a:sym typeface="Overpass"/>
              </a:rPr>
              <a:t> para o </a:t>
            </a:r>
            <a:r>
              <a:rPr lang="en-US" sz="2000" b="1" dirty="0" err="1">
                <a:latin typeface="+mj-lt"/>
                <a:sym typeface="Overpass"/>
              </a:rPr>
              <a:t>Trânsito</a:t>
            </a:r>
            <a:endParaRPr sz="2000" dirty="0">
              <a:latin typeface="+mj-lt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F2A40C-8026-41D0-897D-E18469D7EB4C}"/>
              </a:ext>
            </a:extLst>
          </p:cNvPr>
          <p:cNvSpPr txBox="1"/>
          <p:nvPr/>
        </p:nvSpPr>
        <p:spPr>
          <a:xfrm>
            <a:off x="587229" y="4587731"/>
            <a:ext cx="3767057" cy="86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2.186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Cartão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Estac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. –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i="1" u="sng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Idoso</a:t>
            </a:r>
            <a:endParaRPr lang="en-US" sz="2000" i="1" u="sng" dirty="0">
              <a:solidFill>
                <a:schemeClr val="bg2">
                  <a:lumMod val="90000"/>
                </a:schemeClr>
              </a:solidFill>
              <a:latin typeface="+mj-lt"/>
              <a:ea typeface="Overpass"/>
              <a:cs typeface="Overpass"/>
              <a:sym typeface="Overpass"/>
            </a:endParaRPr>
          </a:p>
          <a:p>
            <a:pPr marL="342900" marR="0" lvl="0" indent="-3429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724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Cartão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Estac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. -</a:t>
            </a:r>
            <a:r>
              <a:rPr lang="en-US" sz="2000" dirty="0"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000" i="1" u="sng" dirty="0">
                <a:solidFill>
                  <a:schemeClr val="bg2">
                    <a:lumMod val="9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PCD</a:t>
            </a:r>
            <a:endParaRPr lang="pt-BR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7" name="Google Shape;153;p14">
            <a:extLst>
              <a:ext uri="{FF2B5EF4-FFF2-40B4-BE49-F238E27FC236}">
                <a16:creationId xmlns:a16="http://schemas.microsoft.com/office/drawing/2014/main" id="{DA932C80-114E-4CD9-B4EF-5DB0A39C0B41}"/>
              </a:ext>
            </a:extLst>
          </p:cNvPr>
          <p:cNvSpPr txBox="1"/>
          <p:nvPr/>
        </p:nvSpPr>
        <p:spPr>
          <a:xfrm>
            <a:off x="587229" y="4141545"/>
            <a:ext cx="3784828" cy="400110"/>
          </a:xfrm>
          <a:prstGeom prst="rect">
            <a:avLst/>
          </a:prstGeom>
          <a:solidFill>
            <a:srgbClr val="FDDB1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j-lt"/>
                <a:sym typeface="Overpass"/>
              </a:rPr>
              <a:t>Gerência</a:t>
            </a:r>
            <a:r>
              <a:rPr lang="en-US" sz="2000" b="1" dirty="0">
                <a:latin typeface="+mj-lt"/>
                <a:sym typeface="Overpass"/>
              </a:rPr>
              <a:t> de </a:t>
            </a:r>
            <a:r>
              <a:rPr lang="en-US" sz="2000" b="1" dirty="0" err="1">
                <a:latin typeface="+mj-lt"/>
                <a:sym typeface="Overpass"/>
              </a:rPr>
              <a:t>Multas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246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77724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1" y="5572320"/>
            <a:ext cx="1384300" cy="1384300"/>
          </a:xfrm>
          <a:prstGeom prst="rect">
            <a:avLst/>
          </a:prstGeo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4435"/>
            <a:ext cx="10702701" cy="547276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EQUIPAMENTOS DE TRÂNSITO DA SEMOB</a:t>
            </a:r>
            <a:br>
              <a:rPr lang="en-US" sz="1200" dirty="0"/>
            </a:br>
            <a:endParaRPr lang="pt-BR" sz="4200" b="1" spc="300" dirty="0"/>
          </a:p>
        </p:txBody>
      </p:sp>
      <p:sp>
        <p:nvSpPr>
          <p:cNvPr id="10" name="Google Shape;391;p19">
            <a:extLst>
              <a:ext uri="{FF2B5EF4-FFF2-40B4-BE49-F238E27FC236}">
                <a16:creationId xmlns:a16="http://schemas.microsoft.com/office/drawing/2014/main" id="{6045FC50-62E7-4A06-9879-5D9346E9F482}"/>
              </a:ext>
            </a:extLst>
          </p:cNvPr>
          <p:cNvSpPr txBox="1"/>
          <p:nvPr/>
        </p:nvSpPr>
        <p:spPr>
          <a:xfrm>
            <a:off x="1676486" y="1854463"/>
            <a:ext cx="419108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lvl="1" algn="ctr"/>
            <a:r>
              <a:rPr lang="en-US" sz="2000" b="1" i="0" u="none" strike="noStrike" cap="none" dirty="0">
                <a:solidFill>
                  <a:srgbClr val="FF0000"/>
                </a:solidFill>
                <a:ea typeface="Overpass Black"/>
                <a:cs typeface="Overpass Black"/>
                <a:sym typeface="Overpass Black"/>
              </a:rPr>
              <a:t>92</a:t>
            </a:r>
            <a:r>
              <a:rPr lang="en-US" sz="2000" b="1" i="0" u="none" strike="noStrike" cap="none" dirty="0">
                <a:solidFill>
                  <a:srgbClr val="000000"/>
                </a:solidFill>
                <a:ea typeface="Overpass Black"/>
                <a:cs typeface="Overpass Black"/>
                <a:sym typeface="Overpass Black"/>
              </a:rPr>
              <a:t> </a:t>
            </a:r>
            <a:r>
              <a:rPr lang="en-US" sz="2000" i="0" u="none" strike="noStrike" cap="none" dirty="0">
                <a:solidFill>
                  <a:srgbClr val="000000"/>
                </a:solidFill>
                <a:ea typeface="Overpass Black"/>
                <a:cs typeface="Overpass Black"/>
                <a:sym typeface="Overpass Black"/>
              </a:rPr>
              <a:t>SEMÁFOROS</a:t>
            </a:r>
          </a:p>
          <a:p>
            <a:pPr marL="0" lvl="1" algn="ctr"/>
            <a:r>
              <a:rPr lang="pt-BR" sz="2000" b="0" i="0" u="none" strike="noStrike" cap="none" dirty="0">
                <a:solidFill>
                  <a:srgbClr val="000000"/>
                </a:solidFill>
                <a:ea typeface="Overpass"/>
                <a:cs typeface="Overpass"/>
                <a:sym typeface="Overpass"/>
              </a:rPr>
              <a:t>Finalidade de ordenar e dar fluidez ao trânsito</a:t>
            </a:r>
            <a:endParaRPr lang="pt-BR" sz="2000" dirty="0"/>
          </a:p>
        </p:txBody>
      </p:sp>
      <p:sp>
        <p:nvSpPr>
          <p:cNvPr id="11" name="Google Shape;393;p19">
            <a:extLst>
              <a:ext uri="{FF2B5EF4-FFF2-40B4-BE49-F238E27FC236}">
                <a16:creationId xmlns:a16="http://schemas.microsoft.com/office/drawing/2014/main" id="{3040A981-F289-4AFC-8033-334D7146B67B}"/>
              </a:ext>
            </a:extLst>
          </p:cNvPr>
          <p:cNvSpPr txBox="1"/>
          <p:nvPr/>
        </p:nvSpPr>
        <p:spPr>
          <a:xfrm>
            <a:off x="7442645" y="1862585"/>
            <a:ext cx="405174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13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 Black"/>
                <a:cs typeface="Overpass Black"/>
                <a:sym typeface="Overpass Black"/>
              </a:rPr>
              <a:t> RADARES</a:t>
            </a:r>
            <a:r>
              <a:rPr lang="en-US" sz="2000" b="1" dirty="0">
                <a:latin typeface="+mj-lt"/>
                <a:ea typeface="Overpass Black"/>
                <a:cs typeface="Overpass Black"/>
                <a:sym typeface="Overpass Black"/>
              </a:rPr>
              <a:t> DE VELOCIDADE</a:t>
            </a:r>
            <a:endParaRPr lang="en-US" sz="2000" b="1" dirty="0">
              <a:solidFill>
                <a:srgbClr val="000000"/>
              </a:solidFill>
              <a:latin typeface="+mj-lt"/>
              <a:ea typeface="Overpass Black"/>
              <a:cs typeface="Overpass Black"/>
              <a:sym typeface="Overpass Black"/>
            </a:endParaRPr>
          </a:p>
          <a:p>
            <a:pPr marL="0" lvl="1" algn="ctr"/>
            <a:r>
              <a:rPr lang="pt-BR" sz="2000" dirty="0">
                <a:latin typeface="+mj-lt"/>
                <a:sym typeface="Overpass"/>
              </a:rPr>
              <a:t>Finalidade de controle de velocidade dos usuários das vias</a:t>
            </a:r>
            <a:endParaRPr lang="pt-BR" sz="2000" dirty="0">
              <a:latin typeface="+mj-lt"/>
            </a:endParaRPr>
          </a:p>
        </p:txBody>
      </p:sp>
      <p:sp>
        <p:nvSpPr>
          <p:cNvPr id="16" name="Google Shape;391;p19">
            <a:extLst>
              <a:ext uri="{FF2B5EF4-FFF2-40B4-BE49-F238E27FC236}">
                <a16:creationId xmlns:a16="http://schemas.microsoft.com/office/drawing/2014/main" id="{8C986FA9-D0EB-4E9E-B9B3-316229AD05F5}"/>
              </a:ext>
            </a:extLst>
          </p:cNvPr>
          <p:cNvSpPr txBox="1"/>
          <p:nvPr/>
        </p:nvSpPr>
        <p:spPr>
          <a:xfrm>
            <a:off x="1647631" y="3417512"/>
            <a:ext cx="427479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47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 Black"/>
                <a:cs typeface="Overpass Black"/>
                <a:sym typeface="Overpass Black"/>
              </a:rPr>
              <a:t> PLACAS LUMINOSAS PEDESTRES</a:t>
            </a:r>
          </a:p>
          <a:p>
            <a:pPr marL="0" lvl="1" algn="ctr"/>
            <a:r>
              <a:rPr lang="pt-BR" sz="2000" b="0" i="0" u="none" strike="noStrike" cap="none" dirty="0">
                <a:solidFill>
                  <a:srgbClr val="000000"/>
                </a:solidFill>
                <a:latin typeface="+mj-lt"/>
                <a:ea typeface="Overpass"/>
                <a:cs typeface="Overpass"/>
                <a:sym typeface="Overpass"/>
              </a:rPr>
              <a:t>Finalidade de </a:t>
            </a:r>
            <a:r>
              <a:rPr lang="pt-BR" sz="2000" dirty="0">
                <a:latin typeface="+mj-lt"/>
                <a:ea typeface="Overpass"/>
                <a:cs typeface="Overpass"/>
                <a:sym typeface="Overpass"/>
              </a:rPr>
              <a:t>iluminar e dar segurança em faixas de pedestres</a:t>
            </a:r>
            <a:endParaRPr lang="pt-BR" sz="2000" dirty="0">
              <a:latin typeface="+mj-lt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6CF31D0-7D86-4C07-951A-005072C56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8" y="3229977"/>
            <a:ext cx="896236" cy="129156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405F09-70A3-4DCE-BDF3-5B7718541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62" y="1654974"/>
            <a:ext cx="564598" cy="1386020"/>
          </a:xfrm>
          <a:prstGeom prst="rect">
            <a:avLst/>
          </a:prstGeom>
        </p:spPr>
      </p:pic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7A48C275-2096-4EE7-A99A-8B333B7E091D}"/>
              </a:ext>
            </a:extLst>
          </p:cNvPr>
          <p:cNvSpPr txBox="1"/>
          <p:nvPr/>
        </p:nvSpPr>
        <p:spPr>
          <a:xfrm>
            <a:off x="7461126" y="4788867"/>
            <a:ext cx="410720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04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 Black"/>
                <a:cs typeface="Overpass Black"/>
                <a:sym typeface="Overpass Black"/>
              </a:rPr>
              <a:t> LOMBADAS ELETRÔNICAS</a:t>
            </a:r>
          </a:p>
          <a:p>
            <a:pPr marL="0" lvl="1" algn="ctr"/>
            <a:r>
              <a:rPr lang="pt-BR" sz="2000" dirty="0">
                <a:latin typeface="+mj-lt"/>
                <a:sym typeface="Overpass"/>
              </a:rPr>
              <a:t>Finalidade de controle de velocidade dos usuários das vias</a:t>
            </a:r>
            <a:endParaRPr lang="pt-BR" sz="2000" dirty="0">
              <a:latin typeface="+mj-lt"/>
            </a:endParaRP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2CADFAF2-3800-464C-A5CC-85A43E11A70C}"/>
              </a:ext>
            </a:extLst>
          </p:cNvPr>
          <p:cNvSpPr txBox="1"/>
          <p:nvPr/>
        </p:nvSpPr>
        <p:spPr>
          <a:xfrm>
            <a:off x="7445638" y="3159573"/>
            <a:ext cx="403692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33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 Black"/>
                <a:cs typeface="Overpass Black"/>
                <a:sym typeface="Overpass Black"/>
              </a:rPr>
              <a:t> </a:t>
            </a:r>
            <a:r>
              <a:rPr lang="en-US" sz="2000" b="1" dirty="0">
                <a:latin typeface="+mj-lt"/>
                <a:ea typeface="Overpass Black"/>
                <a:cs typeface="Overpass Black"/>
                <a:sym typeface="Overpass Black"/>
              </a:rPr>
              <a:t>AVANÇOS</a:t>
            </a:r>
          </a:p>
          <a:p>
            <a:pPr marL="0" lvl="1" algn="ctr"/>
            <a:r>
              <a:rPr lang="pt-BR" sz="2000" dirty="0">
                <a:latin typeface="+mj-lt"/>
                <a:sym typeface="Overpass"/>
              </a:rPr>
              <a:t>Finalidade de registrar o avanço do sinal vermelho</a:t>
            </a:r>
            <a:endParaRPr lang="pt-BR" sz="2000" dirty="0">
              <a:latin typeface="+mj-lt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C9EBF2E-4DF6-4EF0-AAED-325414C59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7300" r="42035" b="55641"/>
          <a:stretch/>
        </p:blipFill>
        <p:spPr bwMode="auto">
          <a:xfrm>
            <a:off x="6408455" y="4604043"/>
            <a:ext cx="720567" cy="12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857C995-E82D-4CD8-B4D5-659839A73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776" y="3014469"/>
            <a:ext cx="547927" cy="1228537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BED7D256-DB26-4E87-9955-2BBFA1A36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9385" y="1420693"/>
            <a:ext cx="1201976" cy="1836835"/>
          </a:xfrm>
          <a:prstGeom prst="rect">
            <a:avLst/>
          </a:prstGeom>
        </p:spPr>
      </p:pic>
      <p:sp>
        <p:nvSpPr>
          <p:cNvPr id="31" name="Google Shape;391;p19">
            <a:extLst>
              <a:ext uri="{FF2B5EF4-FFF2-40B4-BE49-F238E27FC236}">
                <a16:creationId xmlns:a16="http://schemas.microsoft.com/office/drawing/2014/main" id="{5026851F-7919-49F9-A1F0-185D22C0F7B3}"/>
              </a:ext>
            </a:extLst>
          </p:cNvPr>
          <p:cNvSpPr txBox="1"/>
          <p:nvPr/>
        </p:nvSpPr>
        <p:spPr>
          <a:xfrm>
            <a:off x="1644759" y="4875787"/>
            <a:ext cx="427479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1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+mj-lt"/>
                <a:ea typeface="Overpass Black"/>
                <a:cs typeface="Overpass Black"/>
                <a:sym typeface="Overpass Black"/>
              </a:rPr>
              <a:t>7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+mj-lt"/>
                <a:ea typeface="Overpass Black"/>
                <a:cs typeface="Overpass Black"/>
                <a:sym typeface="Overpass Black"/>
              </a:rPr>
              <a:t> ANJINHOS EDUCATIVOS</a:t>
            </a:r>
          </a:p>
          <a:p>
            <a:pPr marL="0" lvl="1" algn="ctr"/>
            <a:r>
              <a:rPr lang="pt-BR" sz="2000" dirty="0">
                <a:latin typeface="+mj-lt"/>
                <a:sym typeface="Overpass"/>
              </a:rPr>
              <a:t>Finalidade de demonstrar velocidade e educar os condutores</a:t>
            </a:r>
            <a:endParaRPr lang="pt-BR" sz="2000" dirty="0">
              <a:latin typeface="+mj-lt"/>
            </a:endParaRP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9CAB3014-52F8-46A9-B7A8-F55147F9B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65" y="4571252"/>
            <a:ext cx="1107156" cy="1653387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247E058-4B3A-466F-8C67-5F369A12CE80}"/>
              </a:ext>
            </a:extLst>
          </p:cNvPr>
          <p:cNvCxnSpPr>
            <a:cxnSpLocks/>
          </p:cNvCxnSpPr>
          <p:nvPr/>
        </p:nvCxnSpPr>
        <p:spPr>
          <a:xfrm>
            <a:off x="6096000" y="1722535"/>
            <a:ext cx="40531" cy="391182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586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solidFill>
            <a:srgbClr val="FDDB1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62" y="626380"/>
            <a:ext cx="11350305" cy="564858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200" b="1" spc="300" dirty="0"/>
              <a:t>EQUIPAMENTOS INSTALADOS - LOCAIS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C1D6122-FF40-4593-B04E-6A9F265FC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0" t="8492" r="21975" b="9492"/>
          <a:stretch/>
        </p:blipFill>
        <p:spPr>
          <a:xfrm>
            <a:off x="1723937" y="1416781"/>
            <a:ext cx="8892331" cy="452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64" y="5539471"/>
            <a:ext cx="1384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99786"/>
            <a:ext cx="12192000" cy="6972300"/>
          </a:xfrm>
          <a:prstGeom prst="rect">
            <a:avLst/>
          </a:prstGeom>
          <a:solidFill>
            <a:srgbClr val="FDDB1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3" y="517424"/>
            <a:ext cx="11862033" cy="949844"/>
          </a:xfrm>
          <a:solidFill>
            <a:srgbClr val="FDDB1F"/>
          </a:solidFill>
        </p:spPr>
        <p:txBody>
          <a:bodyPr>
            <a:noAutofit/>
          </a:bodyPr>
          <a:lstStyle/>
          <a:p>
            <a:pPr algn="ctr"/>
            <a:r>
              <a:rPr lang="pt-BR" sz="3200" b="1" spc="300" dirty="0"/>
              <a:t>ATIVIDADES DESENVOLVIDAS PELA GERÊNCIA </a:t>
            </a:r>
            <a:br>
              <a:rPr lang="pt-BR" sz="3200" b="1" spc="300" dirty="0"/>
            </a:br>
            <a:r>
              <a:rPr lang="pt-BR" sz="3200" b="1" spc="300" dirty="0"/>
              <a:t>DE ENGENHERIA DE TRÂNSITO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6" name="Google Shape;434;p20">
            <a:extLst>
              <a:ext uri="{FF2B5EF4-FFF2-40B4-BE49-F238E27FC236}">
                <a16:creationId xmlns:a16="http://schemas.microsoft.com/office/drawing/2014/main" id="{46F4AAA7-A1C8-49EC-87CB-3345E4EFF89E}"/>
              </a:ext>
            </a:extLst>
          </p:cNvPr>
          <p:cNvSpPr txBox="1"/>
          <p:nvPr/>
        </p:nvSpPr>
        <p:spPr>
          <a:xfrm>
            <a:off x="6409717" y="2971419"/>
            <a:ext cx="5419425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i="0" u="none" strike="noStrike" cap="none" dirty="0">
                <a:solidFill>
                  <a:srgbClr val="FDDB1F"/>
                </a:solidFill>
                <a:latin typeface="+mj-lt"/>
                <a:ea typeface="Archivo Black"/>
                <a:cs typeface="Archivo Black"/>
                <a:sym typeface="Archivo Black"/>
              </a:rPr>
              <a:t>1.290 km -</a:t>
            </a:r>
            <a:r>
              <a:rPr lang="pt-BR" sz="2600" b="1" dirty="0">
                <a:solidFill>
                  <a:srgbClr val="FDDB1F"/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pt-BR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Vias que foram pintadas</a:t>
            </a:r>
          </a:p>
        </p:txBody>
      </p:sp>
      <p:sp>
        <p:nvSpPr>
          <p:cNvPr id="7" name="Google Shape;435;p20">
            <a:extLst>
              <a:ext uri="{FF2B5EF4-FFF2-40B4-BE49-F238E27FC236}">
                <a16:creationId xmlns:a16="http://schemas.microsoft.com/office/drawing/2014/main" id="{ECED7409-E237-45D8-8DCF-810319674F0F}"/>
              </a:ext>
            </a:extLst>
          </p:cNvPr>
          <p:cNvSpPr txBox="1"/>
          <p:nvPr/>
        </p:nvSpPr>
        <p:spPr>
          <a:xfrm>
            <a:off x="6415313" y="2023867"/>
            <a:ext cx="5413827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i="0" u="none" strike="noStrike" cap="none" dirty="0">
                <a:solidFill>
                  <a:srgbClr val="FDDB1F"/>
                </a:solidFill>
                <a:latin typeface="+mj-lt"/>
                <a:ea typeface="Archivo Black"/>
                <a:cs typeface="Archivo Black"/>
                <a:sym typeface="Archivo Black"/>
              </a:rPr>
              <a:t>2.222 - </a:t>
            </a:r>
            <a:r>
              <a:rPr lang="en-US" sz="2600" b="0" i="0" u="none" strike="noStrike" cap="none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Placas</a:t>
            </a:r>
            <a:r>
              <a:rPr lang="en-US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 </a:t>
            </a:r>
            <a:r>
              <a:rPr lang="en-US" sz="2600" b="0" i="0" u="none" strike="noStrike" cap="none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sinalização</a:t>
            </a:r>
            <a:r>
              <a:rPr lang="en-US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</a:t>
            </a:r>
            <a:r>
              <a:rPr lang="en-US" sz="2600" b="0" i="0" u="none" strike="noStrike" cap="none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instaladas</a:t>
            </a:r>
            <a:endParaRPr lang="en-US" sz="2600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1" name="Google Shape;435;p20">
            <a:extLst>
              <a:ext uri="{FF2B5EF4-FFF2-40B4-BE49-F238E27FC236}">
                <a16:creationId xmlns:a16="http://schemas.microsoft.com/office/drawing/2014/main" id="{CB8BB7CA-F617-4992-AF0C-90103A53F12A}"/>
              </a:ext>
            </a:extLst>
          </p:cNvPr>
          <p:cNvSpPr txBox="1"/>
          <p:nvPr/>
        </p:nvSpPr>
        <p:spPr>
          <a:xfrm>
            <a:off x="6409718" y="3943697"/>
            <a:ext cx="541942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i="0" u="none" strike="noStrike" cap="none" dirty="0">
                <a:solidFill>
                  <a:srgbClr val="FDDB1F"/>
                </a:solidFill>
                <a:latin typeface="+mj-lt"/>
                <a:ea typeface="Archivo Black"/>
                <a:cs typeface="Archivo Black"/>
                <a:sym typeface="Archivo Black"/>
              </a:rPr>
              <a:t>11 km </a:t>
            </a:r>
            <a:r>
              <a:rPr lang="pt-BR" sz="2600" b="1" i="0" u="none" strike="noStrike" cap="none" dirty="0">
                <a:solidFill>
                  <a:srgbClr val="FDDB1F"/>
                </a:solidFill>
                <a:latin typeface="+mj-lt"/>
                <a:ea typeface="Archivo Black"/>
                <a:cs typeface="Archivo Black"/>
                <a:sym typeface="Overpass"/>
              </a:rPr>
              <a:t>- </a:t>
            </a:r>
            <a:r>
              <a:rPr lang="pt-BR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Archivo Black"/>
                <a:cs typeface="Archivo Black"/>
                <a:sym typeface="Overpass"/>
              </a:rPr>
              <a:t>I</a:t>
            </a:r>
            <a:r>
              <a:rPr lang="pt-BR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mplantação de guia de meio-fio</a:t>
            </a:r>
            <a:r>
              <a:rPr lang="en-US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Archivo Black"/>
                <a:cs typeface="Archivo Black"/>
                <a:sym typeface="Archivo Black"/>
              </a:rPr>
              <a:t> </a:t>
            </a:r>
            <a:endParaRPr sz="2600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6" name="Google Shape;435;p20">
            <a:extLst>
              <a:ext uri="{FF2B5EF4-FFF2-40B4-BE49-F238E27FC236}">
                <a16:creationId xmlns:a16="http://schemas.microsoft.com/office/drawing/2014/main" id="{6B7F4AE4-1A0A-4BCE-A5AC-40FDA02E85DF}"/>
              </a:ext>
            </a:extLst>
          </p:cNvPr>
          <p:cNvSpPr txBox="1"/>
          <p:nvPr/>
        </p:nvSpPr>
        <p:spPr>
          <a:xfrm>
            <a:off x="6409717" y="4926768"/>
            <a:ext cx="5419425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i="0" u="none" strike="noStrike" cap="none" dirty="0">
                <a:solidFill>
                  <a:srgbClr val="FDDB1F"/>
                </a:solidFill>
                <a:latin typeface="+mj-lt"/>
                <a:ea typeface="Archivo Black"/>
                <a:cs typeface="Archivo Black"/>
                <a:sym typeface="Archivo Black"/>
              </a:rPr>
              <a:t>8 km - </a:t>
            </a:r>
            <a:r>
              <a:rPr lang="en-US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Archivo Black"/>
                <a:cs typeface="Archivo Black"/>
                <a:sym typeface="Archivo Black"/>
              </a:rPr>
              <a:t>I</a:t>
            </a:r>
            <a:r>
              <a:rPr lang="pt-BR" sz="2600" b="0" i="0" u="none" strike="noStrike" cap="none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mplantação</a:t>
            </a:r>
            <a:r>
              <a:rPr lang="pt-BR" sz="2600" b="0" i="0" u="none" strike="noStrike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Overpass"/>
                <a:cs typeface="Overpass"/>
                <a:sym typeface="Overpass"/>
              </a:rPr>
              <a:t> de calçadas</a:t>
            </a:r>
            <a:endParaRPr lang="pt-BR" sz="2600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75C6EEA-7499-44B2-8648-0A409D9DD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69"/>
          <a:stretch/>
        </p:blipFill>
        <p:spPr>
          <a:xfrm flipH="1">
            <a:off x="130503" y="1701128"/>
            <a:ext cx="5646185" cy="40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84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99786"/>
            <a:ext cx="12192000" cy="6972300"/>
          </a:xfrm>
          <a:prstGeom prst="rect">
            <a:avLst/>
          </a:prstGeom>
          <a:solidFill>
            <a:srgbClr val="FDDB1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6" y="576045"/>
            <a:ext cx="11677475" cy="590025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200" b="1" spc="300" dirty="0"/>
              <a:t>RESULTADOS ALCANÇADOS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B68F0E-92FC-4A93-A3C6-17336055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97" y="1242001"/>
            <a:ext cx="6864220" cy="454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0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365C55C-F490-49D5-A437-539317994033}"/>
              </a:ext>
            </a:extLst>
          </p:cNvPr>
          <p:cNvSpPr txBox="1">
            <a:spLocks/>
          </p:cNvSpPr>
          <p:nvPr/>
        </p:nvSpPr>
        <p:spPr>
          <a:xfrm>
            <a:off x="9682124" y="5697083"/>
            <a:ext cx="2509876" cy="230832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000" b="1" dirty="0"/>
              <a:t>Fonte: DETRAN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557A39-4F82-40E6-BF44-BA5F583E4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0" t="52000" r="26575" b="3867"/>
          <a:stretch/>
        </p:blipFill>
        <p:spPr>
          <a:xfrm>
            <a:off x="1669409" y="627519"/>
            <a:ext cx="8992495" cy="4839864"/>
          </a:xfrm>
          <a:prstGeom prst="rect">
            <a:avLst/>
          </a:prstGeom>
          <a:ln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85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4BE6F4-74D8-4CFA-86CE-1080FE33D3EE}"/>
              </a:ext>
            </a:extLst>
          </p:cNvPr>
          <p:cNvPicPr/>
          <p:nvPr/>
        </p:nvPicPr>
        <p:blipFill rotWithShape="1">
          <a:blip r:embed="rId4"/>
          <a:srcRect l="-82" t="33956" b="3599"/>
          <a:stretch/>
        </p:blipFill>
        <p:spPr>
          <a:xfrm>
            <a:off x="1911248" y="562062"/>
            <a:ext cx="8348488" cy="520844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4640D59D-F13C-4E2E-A6BD-38052179F315}"/>
              </a:ext>
            </a:extLst>
          </p:cNvPr>
          <p:cNvSpPr txBox="1">
            <a:spLocks/>
          </p:cNvSpPr>
          <p:nvPr/>
        </p:nvSpPr>
        <p:spPr>
          <a:xfrm>
            <a:off x="9366167" y="5998518"/>
            <a:ext cx="2509876" cy="230832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000" b="1" dirty="0"/>
              <a:t>Fonte: DETRAN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A3A1A0-ED4C-4165-AEEF-642AB4C7937A}"/>
              </a:ext>
            </a:extLst>
          </p:cNvPr>
          <p:cNvSpPr txBox="1"/>
          <p:nvPr/>
        </p:nvSpPr>
        <p:spPr>
          <a:xfrm>
            <a:off x="4193774" y="4597167"/>
            <a:ext cx="378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 Rounded MT Bold" panose="020F0704030504030204" pitchFamily="34" charset="0"/>
              </a:rPr>
              <a:t>De 2022 a 2023 redução de </a:t>
            </a:r>
            <a:r>
              <a:rPr lang="pt-BR" sz="14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678 </a:t>
            </a:r>
            <a:r>
              <a:rPr lang="pt-BR" sz="1400" dirty="0">
                <a:latin typeface="Arial Rounded MT Bold" panose="020F0704030504030204" pitchFamily="34" charset="0"/>
              </a:rPr>
              <a:t>sinistros;</a:t>
            </a:r>
          </a:p>
          <a:p>
            <a:r>
              <a:rPr lang="pt-BR" sz="1400" dirty="0">
                <a:latin typeface="Arial Rounded MT Bold" panose="020F0704030504030204" pitchFamily="34" charset="0"/>
              </a:rPr>
              <a:t>De 2023 a 2024 redução de </a:t>
            </a:r>
            <a:r>
              <a:rPr lang="pt-BR" sz="14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474</a:t>
            </a:r>
            <a:r>
              <a:rPr lang="pt-BR" sz="1400" dirty="0">
                <a:latin typeface="Arial Rounded MT Bold" panose="020F0704030504030204" pitchFamily="34" charset="0"/>
              </a:rPr>
              <a:t> sinistros.</a:t>
            </a:r>
          </a:p>
        </p:txBody>
      </p:sp>
    </p:spTree>
    <p:extLst>
      <p:ext uri="{BB962C8B-B14F-4D97-AF65-F5344CB8AC3E}">
        <p14:creationId xmlns:p14="http://schemas.microsoft.com/office/powerpoint/2010/main" val="3493939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91E07AB-A939-40EC-B6CC-086C84A281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87735" y="578840"/>
            <a:ext cx="8878367" cy="513406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7">
            <a:extLst>
              <a:ext uri="{FF2B5EF4-FFF2-40B4-BE49-F238E27FC236}">
                <a16:creationId xmlns:a16="http://schemas.microsoft.com/office/drawing/2014/main" id="{E949A24D-EC3E-45F5-AFB6-35BC7BAFC2B1}"/>
              </a:ext>
            </a:extLst>
          </p:cNvPr>
          <p:cNvSpPr txBox="1">
            <a:spLocks/>
          </p:cNvSpPr>
          <p:nvPr/>
        </p:nvSpPr>
        <p:spPr>
          <a:xfrm>
            <a:off x="9465145" y="5939203"/>
            <a:ext cx="2968155" cy="230832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000" b="1" dirty="0"/>
              <a:t>FONTE: DETRAN</a:t>
            </a:r>
          </a:p>
        </p:txBody>
      </p:sp>
    </p:spTree>
    <p:extLst>
      <p:ext uri="{BB962C8B-B14F-4D97-AF65-F5344CB8AC3E}">
        <p14:creationId xmlns:p14="http://schemas.microsoft.com/office/powerpoint/2010/main" val="138567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45F197FB-A335-41FC-8050-A3BE6F82C5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5192"/>
            <a:ext cx="10747824" cy="131112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1" dirty="0"/>
              <a:t>O QUE É?</a:t>
            </a:r>
            <a:br>
              <a:rPr lang="pt-BR" sz="2200" b="1" dirty="0"/>
            </a:br>
            <a:r>
              <a:rPr lang="pt-BR" sz="2200" b="1" dirty="0">
                <a:solidFill>
                  <a:schemeClr val="bg1"/>
                </a:solidFill>
              </a:rPr>
              <a:t>Desde </a:t>
            </a:r>
            <a:r>
              <a:rPr lang="pt-BR" sz="2200" b="1" dirty="0"/>
              <a:t>2014, </a:t>
            </a:r>
            <a:r>
              <a:rPr lang="pt-BR" sz="2200" b="1" dirty="0">
                <a:solidFill>
                  <a:schemeClr val="bg1"/>
                </a:solidFill>
              </a:rPr>
              <a:t>o movimento </a:t>
            </a:r>
            <a:r>
              <a:rPr lang="pt-BR" sz="2200" b="1" dirty="0"/>
              <a:t>Maio Amarelo </a:t>
            </a:r>
            <a:r>
              <a:rPr lang="pt-BR" sz="2200" b="1" dirty="0">
                <a:solidFill>
                  <a:schemeClr val="bg1"/>
                </a:solidFill>
              </a:rPr>
              <a:t>mobiliza o Brasil em prol da segurança no trânsito. Onde disseminamos a mensagem sobre a responsabilidade de todos para a redução de mortes e sinistros nas vias e rodovias do país.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AB0031-C9B4-4120-B02A-D55558DBD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91677"/>
            <a:ext cx="5181600" cy="3444101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92500"/>
          </a:bodyPr>
          <a:lstStyle/>
          <a:p>
            <a:r>
              <a:rPr lang="pt-BR" dirty="0"/>
              <a:t>POR QUE MAIO?</a:t>
            </a:r>
          </a:p>
          <a:p>
            <a:r>
              <a:rPr lang="pt-BR" dirty="0">
                <a:solidFill>
                  <a:schemeClr val="bg1"/>
                </a:solidFill>
              </a:rPr>
              <a:t>A escolha do mês de maio foi motivada pela proposta da </a:t>
            </a:r>
            <a:r>
              <a:rPr lang="pt-BR" dirty="0"/>
              <a:t>ONU (Organização das Nações Unidas) </a:t>
            </a:r>
            <a:r>
              <a:rPr lang="pt-BR" dirty="0">
                <a:solidFill>
                  <a:schemeClr val="bg1"/>
                </a:solidFill>
              </a:rPr>
              <a:t>quando decretou a</a:t>
            </a:r>
            <a:r>
              <a:rPr lang="pt-BR" dirty="0"/>
              <a:t> Primeira Década de Ação para Segurança no Trânsito, em 11 de maio de 2011. 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5F9EBA4D-43FE-4498-A4C6-C292D29A2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424" y="2377158"/>
            <a:ext cx="5181600" cy="345862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92500"/>
          </a:bodyPr>
          <a:lstStyle/>
          <a:p>
            <a:r>
              <a:rPr lang="pt-BR" dirty="0"/>
              <a:t>POR QUE AMARELO?</a:t>
            </a:r>
          </a:p>
          <a:p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dirty="0"/>
              <a:t>cor amarela </a:t>
            </a:r>
            <a:r>
              <a:rPr lang="pt-BR" dirty="0">
                <a:solidFill>
                  <a:schemeClr val="bg1"/>
                </a:solidFill>
              </a:rPr>
              <a:t>foi escolhida por ser a cor da advertência no trânsito. Assim como</a:t>
            </a:r>
            <a:r>
              <a:rPr lang="pt-BR" dirty="0"/>
              <a:t> </a:t>
            </a:r>
            <a:r>
              <a:rPr lang="pt-BR" u="sng" dirty="0"/>
              <a:t>placas amarelas </a:t>
            </a:r>
            <a:r>
              <a:rPr lang="pt-BR" dirty="0">
                <a:solidFill>
                  <a:schemeClr val="bg1"/>
                </a:solidFill>
              </a:rPr>
              <a:t>alertam ao motorista sobre possíveis problemas à frente,</a:t>
            </a:r>
            <a:r>
              <a:rPr lang="pt-BR" dirty="0"/>
              <a:t> </a:t>
            </a:r>
            <a:r>
              <a:rPr lang="pt-BR" u="sng" dirty="0"/>
              <a:t>a cor amarela do semáforo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é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reconhecida como </a:t>
            </a:r>
            <a:r>
              <a:rPr lang="pt-BR" u="sng" dirty="0"/>
              <a:t>sinal de atenção em todo o mundo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9820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E4E809-2952-4AC5-8EA4-189CE0E7BB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36190" y="683323"/>
            <a:ext cx="7714234" cy="496561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7">
            <a:extLst>
              <a:ext uri="{FF2B5EF4-FFF2-40B4-BE49-F238E27FC236}">
                <a16:creationId xmlns:a16="http://schemas.microsoft.com/office/drawing/2014/main" id="{5A0CA50A-B5DC-449F-AD0C-BD00C020D2DB}"/>
              </a:ext>
            </a:extLst>
          </p:cNvPr>
          <p:cNvSpPr txBox="1">
            <a:spLocks/>
          </p:cNvSpPr>
          <p:nvPr/>
        </p:nvSpPr>
        <p:spPr>
          <a:xfrm>
            <a:off x="9282205" y="5804549"/>
            <a:ext cx="2509876" cy="230832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000" b="1" dirty="0"/>
              <a:t>Fonte: DETRAN</a:t>
            </a:r>
          </a:p>
        </p:txBody>
      </p:sp>
    </p:spTree>
    <p:extLst>
      <p:ext uri="{BB962C8B-B14F-4D97-AF65-F5344CB8AC3E}">
        <p14:creationId xmlns:p14="http://schemas.microsoft.com/office/powerpoint/2010/main" val="1700157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05D5091-38E3-4EDC-A60A-B6309E990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054497"/>
              </p:ext>
            </p:extLst>
          </p:nvPr>
        </p:nvGraphicFramePr>
        <p:xfrm>
          <a:off x="433431" y="1101914"/>
          <a:ext cx="11325138" cy="428121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359327">
                  <a:extLst>
                    <a:ext uri="{9D8B030D-6E8A-4147-A177-3AD203B41FA5}">
                      <a16:colId xmlns:a16="http://schemas.microsoft.com/office/drawing/2014/main" val="4007492178"/>
                    </a:ext>
                  </a:extLst>
                </a:gridCol>
                <a:gridCol w="2820176">
                  <a:extLst>
                    <a:ext uri="{9D8B030D-6E8A-4147-A177-3AD203B41FA5}">
                      <a16:colId xmlns:a16="http://schemas.microsoft.com/office/drawing/2014/main" val="419765521"/>
                    </a:ext>
                  </a:extLst>
                </a:gridCol>
                <a:gridCol w="5145635">
                  <a:extLst>
                    <a:ext uri="{9D8B030D-6E8A-4147-A177-3AD203B41FA5}">
                      <a16:colId xmlns:a16="http://schemas.microsoft.com/office/drawing/2014/main" val="2435362417"/>
                    </a:ext>
                  </a:extLst>
                </a:gridCol>
              </a:tblGrid>
              <a:tr h="67887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LOCAL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EQUIPAMENTO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RESULTADOS ALCANÇADOS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3263071033"/>
                  </a:ext>
                </a:extLst>
              </a:tr>
              <a:tr h="720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  Av. Brasil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u="none" strike="noStrike" dirty="0">
                          <a:effectLst/>
                        </a:rPr>
                        <a:t>            Lombada Eletrônica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Redução de 25% </a:t>
                      </a:r>
                      <a:r>
                        <a:rPr lang="pt-BR" sz="1600" u="none" strike="noStrike" dirty="0">
                          <a:effectLst/>
                        </a:rPr>
                        <a:t>dos sinistros na via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4249842585"/>
                  </a:ext>
                </a:extLst>
              </a:tr>
              <a:tr h="720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Rua </a:t>
                      </a:r>
                      <a:r>
                        <a:rPr lang="pt-B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Yeyê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Coelho</a:t>
                      </a: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u="none" strike="noStrike" dirty="0">
                          <a:effectLst/>
                        </a:rPr>
                        <a:t>           Lombada Eletrônica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Redução de 27% </a:t>
                      </a:r>
                      <a:r>
                        <a:rPr lang="pt-BR" sz="1600" u="none" strike="noStrike" dirty="0">
                          <a:effectLst/>
                        </a:rPr>
                        <a:t>dos sinistros na via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959811289"/>
                  </a:ext>
                </a:extLst>
              </a:tr>
              <a:tr h="720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  Rua Reinaldo Neves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u="none" strike="noStrike" dirty="0">
                          <a:effectLst/>
                        </a:rPr>
                        <a:t>           Lombada Eletrônica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Redução de 50% </a:t>
                      </a:r>
                      <a:r>
                        <a:rPr lang="pt-BR" sz="1600" u="none" strike="noStrike" dirty="0">
                          <a:effectLst/>
                        </a:rPr>
                        <a:t>dos sinistros na via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1120426215"/>
                  </a:ext>
                </a:extLst>
              </a:tr>
              <a:tr h="720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   Av. Carlos Pereira de Melo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u="none" strike="noStrike" dirty="0">
                          <a:effectLst/>
                        </a:rPr>
                        <a:t>           Lombada Eletrônica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Redução de 72% </a:t>
                      </a:r>
                      <a:r>
                        <a:rPr lang="pt-BR" sz="1600" u="none" strike="noStrike" dirty="0">
                          <a:effectLst/>
                        </a:rPr>
                        <a:t>dos sinistros na via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168237238"/>
                  </a:ext>
                </a:extLst>
              </a:tr>
              <a:tr h="72046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Av. Getúlio Vargas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           Radar de Velocidade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8" marR="4918" marT="491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Redução de 33% </a:t>
                      </a:r>
                      <a:r>
                        <a:rPr lang="pt-BR" sz="1600" u="none" strike="noStrike" dirty="0">
                          <a:effectLst/>
                        </a:rPr>
                        <a:t>dos sinistros na via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8" marR="4918" marT="4918" marB="0" anchor="ctr"/>
                </a:tc>
                <a:extLst>
                  <a:ext uri="{0D108BD9-81ED-4DB2-BD59-A6C34878D82A}">
                    <a16:rowId xmlns:a16="http://schemas.microsoft.com/office/drawing/2014/main" val="3982480944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3EEF9CAB-BED1-4262-B797-70FC21CE1C08}"/>
              </a:ext>
            </a:extLst>
          </p:cNvPr>
          <p:cNvSpPr txBox="1"/>
          <p:nvPr/>
        </p:nvSpPr>
        <p:spPr>
          <a:xfrm>
            <a:off x="7231310" y="5401340"/>
            <a:ext cx="4826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1" dirty="0">
                <a:solidFill>
                  <a:srgbClr val="FFC000"/>
                </a:solidFill>
              </a:rPr>
              <a:t>Fonte: DADOS DE ACIDENTES – SAMU e ESTATÍSTICA SEMOB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46CA14-A16F-41DE-BE7E-36CCC0B5D794}"/>
              </a:ext>
            </a:extLst>
          </p:cNvPr>
          <p:cNvSpPr txBox="1"/>
          <p:nvPr/>
        </p:nvSpPr>
        <p:spPr>
          <a:xfrm>
            <a:off x="1383668" y="468152"/>
            <a:ext cx="9665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EM VIAS COM FISCALIZAÇÃO ELETRÔNICA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CD66FA-A202-4A4F-9A14-C41E41AAA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7300" r="42035" b="55641"/>
          <a:stretch/>
        </p:blipFill>
        <p:spPr bwMode="auto">
          <a:xfrm flipH="1">
            <a:off x="6193644" y="1805410"/>
            <a:ext cx="354819" cy="6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0876A21-0211-47D3-A118-3B6822B36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7300" r="42035" b="55641"/>
          <a:stretch/>
        </p:blipFill>
        <p:spPr bwMode="auto">
          <a:xfrm flipH="1">
            <a:off x="6193644" y="2511396"/>
            <a:ext cx="354819" cy="6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EE9102C-8244-4600-92DC-2193BC0E5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7300" r="42035" b="55641"/>
          <a:stretch/>
        </p:blipFill>
        <p:spPr bwMode="auto">
          <a:xfrm flipH="1">
            <a:off x="6216650" y="3248830"/>
            <a:ext cx="354819" cy="6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64D457B-B7EA-41B1-A3AA-F5059453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0" y="4692250"/>
            <a:ext cx="406503" cy="6212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BADAB65-1129-4592-BC18-92C7B906D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7300" r="42035" b="55641"/>
          <a:stretch/>
        </p:blipFill>
        <p:spPr bwMode="auto">
          <a:xfrm flipH="1">
            <a:off x="6216650" y="3965798"/>
            <a:ext cx="354819" cy="6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8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1510F9-43AA-4A7D-BD5C-D191EC04D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"/>
          <a:stretch/>
        </p:blipFill>
        <p:spPr>
          <a:xfrm>
            <a:off x="0" y="759144"/>
            <a:ext cx="12192000" cy="47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97522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7BFE93-43A9-4874-940D-0911A2F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5" y="558798"/>
            <a:ext cx="11392249" cy="611188"/>
          </a:xfrm>
          <a:solidFill>
            <a:srgbClr val="FDDB1F"/>
          </a:solidFill>
        </p:spPr>
        <p:txBody>
          <a:bodyPr>
            <a:normAutofit/>
          </a:bodyPr>
          <a:lstStyle/>
          <a:p>
            <a:pPr algn="ctr"/>
            <a:r>
              <a:rPr lang="pt-BR" b="1" spc="300" dirty="0"/>
              <a:t>MOBILIDADE HUMANA, RESPONSABILIDADE HUMANA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BA65A4-DF43-4EF4-9772-8F7ABA97F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005" y="1423328"/>
            <a:ext cx="11392249" cy="4365076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Cada vez mais, temos dado ênfase ao termo </a:t>
            </a:r>
            <a:r>
              <a:rPr lang="pt-BR" sz="3600" b="1" dirty="0"/>
              <a:t>"Mobilidade Humana"</a:t>
            </a:r>
            <a:r>
              <a:rPr lang="pt-BR" sz="3600" dirty="0"/>
              <a:t> </a:t>
            </a:r>
            <a:r>
              <a:rPr lang="pt-BR" sz="3600" dirty="0">
                <a:solidFill>
                  <a:schemeClr val="bg1"/>
                </a:solidFill>
              </a:rPr>
              <a:t>em vez de </a:t>
            </a:r>
            <a:r>
              <a:rPr lang="pt-BR" sz="3600" dirty="0"/>
              <a:t>"Mobilidade Urbana", </a:t>
            </a:r>
            <a:r>
              <a:rPr lang="pt-BR" sz="3600" dirty="0">
                <a:solidFill>
                  <a:schemeClr val="bg1"/>
                </a:solidFill>
              </a:rPr>
              <a:t>reconhecendo que os deslocamentos são, acima de tudo, realizados por pessoas. Pensando nisso, o </a:t>
            </a:r>
            <a:r>
              <a:rPr lang="pt-BR" sz="3600" b="1" dirty="0"/>
              <a:t>OBSERVATÓRIO</a:t>
            </a:r>
            <a:r>
              <a:rPr lang="pt-BR" sz="3600" dirty="0"/>
              <a:t> </a:t>
            </a:r>
            <a:r>
              <a:rPr lang="pt-BR" sz="3600" dirty="0">
                <a:solidFill>
                  <a:schemeClr val="bg1"/>
                </a:solidFill>
              </a:rPr>
              <a:t>definiu o tema do Maio Amarelo 2025 como: </a:t>
            </a:r>
            <a:r>
              <a:rPr lang="pt-BR" sz="3600" b="1" dirty="0"/>
              <a:t>Mobilidade Humana, Responsabilidade Humana</a:t>
            </a:r>
            <a:r>
              <a:rPr lang="pt-BR" sz="3600" dirty="0"/>
              <a:t>.</a:t>
            </a:r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A verdadeira mobilidade humana se concretiza quando todos se sentem seguros, respeitados e incluídos. Por isso, é essencial transformar a </a:t>
            </a:r>
            <a:r>
              <a:rPr lang="pt-BR" sz="3600" b="1" dirty="0"/>
              <a:t>responsabilidade individual</a:t>
            </a:r>
            <a:r>
              <a:rPr lang="pt-BR" sz="3600" dirty="0"/>
              <a:t> </a:t>
            </a:r>
            <a:r>
              <a:rPr lang="pt-BR" sz="3600" dirty="0">
                <a:solidFill>
                  <a:schemeClr val="bg1"/>
                </a:solidFill>
              </a:rPr>
              <a:t>em um </a:t>
            </a:r>
            <a:r>
              <a:rPr lang="pt-BR" sz="3600" b="1" dirty="0"/>
              <a:t>compromisso coletivo</a:t>
            </a:r>
            <a:r>
              <a:rPr lang="pt-BR" sz="3600" dirty="0"/>
              <a:t>. </a:t>
            </a:r>
            <a:r>
              <a:rPr lang="pt-BR" sz="3600" dirty="0">
                <a:solidFill>
                  <a:schemeClr val="bg1"/>
                </a:solidFill>
              </a:rPr>
              <a:t>Só assim poderemos construir cidades mais </a:t>
            </a:r>
            <a:r>
              <a:rPr lang="pt-BR" sz="3600" dirty="0"/>
              <a:t>humanas, seguras e acessíveis </a:t>
            </a:r>
            <a:r>
              <a:rPr lang="pt-BR" sz="3600" dirty="0">
                <a:solidFill>
                  <a:schemeClr val="bg1"/>
                </a:solidFill>
              </a:rPr>
              <a:t>para todos.</a:t>
            </a:r>
          </a:p>
        </p:txBody>
      </p:sp>
    </p:spTree>
    <p:extLst>
      <p:ext uri="{BB962C8B-B14F-4D97-AF65-F5344CB8AC3E}">
        <p14:creationId xmlns:p14="http://schemas.microsoft.com/office/powerpoint/2010/main" val="12414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7" y="1675089"/>
            <a:ext cx="11618751" cy="3862111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</a:bodyPr>
          <a:lstStyle/>
          <a:p>
            <a:pPr algn="just"/>
            <a:r>
              <a:rPr lang="pt-BR" sz="4400" b="1" dirty="0">
                <a:solidFill>
                  <a:schemeClr val="bg1"/>
                </a:solidFill>
              </a:rPr>
              <a:t>Em</a:t>
            </a:r>
            <a:r>
              <a:rPr lang="pt-BR" sz="4400" b="1" dirty="0"/>
              <a:t> 2025, </a:t>
            </a:r>
            <a:r>
              <a:rPr lang="pt-BR" sz="4400" b="1" dirty="0">
                <a:solidFill>
                  <a:schemeClr val="bg1"/>
                </a:solidFill>
              </a:rPr>
              <a:t>a campanha aborda como a velocidade da vida cotidiana impacta no </a:t>
            </a:r>
            <a:r>
              <a:rPr lang="pt-BR" sz="4400" b="1" dirty="0"/>
              <a:t>comportamento</a:t>
            </a:r>
            <a:r>
              <a:rPr lang="pt-BR" sz="4400" b="1" dirty="0">
                <a:solidFill>
                  <a:schemeClr val="bg1"/>
                </a:solidFill>
              </a:rPr>
              <a:t> </a:t>
            </a:r>
            <a:r>
              <a:rPr lang="pt-BR" sz="4400" b="1" dirty="0"/>
              <a:t>das pessoas em trânsito</a:t>
            </a:r>
            <a:r>
              <a:rPr lang="pt-BR" sz="4400" b="1" dirty="0">
                <a:solidFill>
                  <a:schemeClr val="bg1"/>
                </a:solidFill>
              </a:rPr>
              <a:t>, criando um </a:t>
            </a:r>
            <a:r>
              <a:rPr lang="pt-BR" sz="4400" b="1" dirty="0"/>
              <a:t>ambiente de pressa</a:t>
            </a:r>
            <a:r>
              <a:rPr lang="pt-BR" sz="4400" b="1" dirty="0">
                <a:solidFill>
                  <a:schemeClr val="bg1"/>
                </a:solidFill>
              </a:rPr>
              <a:t>, </a:t>
            </a:r>
            <a:r>
              <a:rPr lang="pt-BR" sz="4400" b="1" dirty="0"/>
              <a:t>desatenção,  individualismo</a:t>
            </a:r>
            <a:r>
              <a:rPr lang="pt-BR" sz="4400" b="1" dirty="0">
                <a:solidFill>
                  <a:schemeClr val="bg1"/>
                </a:solidFill>
              </a:rPr>
              <a:t> e que traz consequências desumanas para a sociedade.</a:t>
            </a:r>
          </a:p>
          <a:p>
            <a:pPr algn="just"/>
            <a:endParaRPr lang="pt-BR" sz="4400" b="1" dirty="0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37" y="655362"/>
            <a:ext cx="11618752" cy="586210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200" b="1" spc="300" dirty="0"/>
              <a:t>DESACELERE, SEU BEM MAIOR É A VIDA</a:t>
            </a:r>
          </a:p>
        </p:txBody>
      </p:sp>
    </p:spTree>
    <p:extLst>
      <p:ext uri="{BB962C8B-B14F-4D97-AF65-F5344CB8AC3E}">
        <p14:creationId xmlns:p14="http://schemas.microsoft.com/office/powerpoint/2010/main" val="3973516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868763"/>
            <a:ext cx="11467750" cy="3283404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4400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A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ções realizadas pela </a:t>
            </a:r>
            <a:r>
              <a:rPr lang="pt-BR" sz="4400" b="0" i="0" u="none" strike="noStrike" cap="none" dirty="0">
                <a:latin typeface="Overpass"/>
                <a:ea typeface="Overpass"/>
                <a:cs typeface="Overpass"/>
                <a:sym typeface="Overpass"/>
              </a:rPr>
              <a:t>SMTRAN / SEMOB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 e dados estatísticos dos setores responsáveis pela </a:t>
            </a:r>
            <a:r>
              <a:rPr lang="pt-BR" sz="4400" b="0" i="0" u="none" strike="noStrike" cap="none" dirty="0">
                <a:latin typeface="Overpass"/>
                <a:ea typeface="Overpass"/>
                <a:cs typeface="Overpass"/>
                <a:sym typeface="Overpass"/>
              </a:rPr>
              <a:t>Educação para o Trânsito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, </a:t>
            </a:r>
            <a:r>
              <a:rPr lang="pt-BR" sz="4400" b="0" i="0" u="none" strike="noStrike" cap="none" dirty="0">
                <a:latin typeface="Overpass"/>
                <a:ea typeface="Overpass"/>
                <a:cs typeface="Overpass"/>
                <a:sym typeface="Overpass"/>
              </a:rPr>
              <a:t>Fiscalização de Trânsito 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e </a:t>
            </a:r>
            <a:r>
              <a:rPr lang="pt-BR" sz="4400" b="0" i="0" u="none" strike="noStrike" cap="none" dirty="0">
                <a:latin typeface="Overpass"/>
                <a:ea typeface="Overpass"/>
                <a:cs typeface="Overpass"/>
                <a:sym typeface="Overpass"/>
              </a:rPr>
              <a:t>Engenharia de Trânsito</a:t>
            </a:r>
            <a:r>
              <a:rPr lang="pt-BR" sz="4400" dirty="0">
                <a:latin typeface="Overpass"/>
                <a:ea typeface="Overpass"/>
                <a:cs typeface="Overpass"/>
                <a:sym typeface="Overpass"/>
              </a:rPr>
              <a:t>, </a:t>
            </a:r>
            <a:r>
              <a:rPr lang="pt-BR" sz="4400" dirty="0">
                <a:solidFill>
                  <a:schemeClr val="bg1"/>
                </a:solidFill>
                <a:latin typeface="Overpass"/>
                <a:ea typeface="Overpass"/>
                <a:cs typeface="Overpass"/>
                <a:sym typeface="Overpass"/>
              </a:rPr>
              <a:t>além dos dados de sinistros de trânsito ocorridos em Boa Vista.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678763"/>
            <a:ext cx="11467750" cy="621532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200" b="1" spc="300" dirty="0"/>
              <a:t>DESACELERE, SEU BEM MAIOR É A VIDA.</a:t>
            </a:r>
          </a:p>
        </p:txBody>
      </p:sp>
    </p:spTree>
    <p:extLst>
      <p:ext uri="{BB962C8B-B14F-4D97-AF65-F5344CB8AC3E}">
        <p14:creationId xmlns:p14="http://schemas.microsoft.com/office/powerpoint/2010/main" val="146710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6" y="1808253"/>
            <a:ext cx="11509695" cy="3283404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85000" lnSpcReduction="20000"/>
          </a:bodyPr>
          <a:lstStyle/>
          <a:p>
            <a:pPr marL="0" marR="0" lvl="1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No ano de 2024 foram realizadas </a:t>
            </a:r>
            <a:r>
              <a:rPr lang="pt-BR" sz="4400" b="1" i="0" u="sng" strike="noStrike" cap="none" dirty="0">
                <a:latin typeface="Overpass"/>
                <a:ea typeface="Overpass"/>
                <a:cs typeface="Overpass"/>
                <a:sym typeface="Overpass"/>
              </a:rPr>
              <a:t>158 </a:t>
            </a:r>
            <a:r>
              <a:rPr lang="pt-BR" sz="4400" b="1" u="sng" dirty="0">
                <a:latin typeface="Overpass"/>
                <a:ea typeface="Overpass"/>
                <a:cs typeface="Overpass"/>
                <a:sym typeface="Overpass"/>
              </a:rPr>
              <a:t>ações</a:t>
            </a:r>
            <a:r>
              <a:rPr lang="pt-BR" sz="4400" b="1" dirty="0"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pt-BR" sz="4400" b="0" i="0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de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 educação </a:t>
            </a:r>
            <a:r>
              <a:rPr lang="pt-BR" sz="4400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para o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 trânsito, atingindo um público alvo de </a:t>
            </a:r>
            <a:r>
              <a:rPr lang="pt-BR" sz="4400" b="1" i="0" u="none" strike="noStrike" cap="none" dirty="0">
                <a:latin typeface="Overpass"/>
                <a:ea typeface="Overpass"/>
                <a:cs typeface="Overpass"/>
                <a:sym typeface="Overpass"/>
              </a:rPr>
              <a:t>31 mil pessoas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, tendo com finalidade de conscientizar os condutores da sua </a:t>
            </a:r>
            <a:r>
              <a:rPr lang="pt-BR" sz="4400" b="0" i="0" u="none" strike="noStrike" cap="none" dirty="0">
                <a:latin typeface="Overpass"/>
                <a:ea typeface="Overpass"/>
                <a:cs typeface="Overpass"/>
                <a:sym typeface="Overpass"/>
              </a:rPr>
              <a:t>responsabilidade no trânsito</a:t>
            </a:r>
            <a:r>
              <a:rPr lang="pt-BR" sz="4400" b="0" i="0" u="none" strike="noStrike" cap="none" dirty="0">
                <a:solidFill>
                  <a:schemeClr val="bg2"/>
                </a:solidFill>
                <a:latin typeface="Overpass"/>
                <a:ea typeface="Overpass"/>
                <a:cs typeface="Overpass"/>
                <a:sym typeface="Overpass"/>
              </a:rPr>
              <a:t> de Boa Vista.</a:t>
            </a:r>
            <a:endParaRPr lang="pt-BR" sz="3200" dirty="0">
              <a:solidFill>
                <a:schemeClr val="bg2"/>
              </a:solidFill>
            </a:endParaRP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1" y="691489"/>
            <a:ext cx="11576807" cy="665604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EDUCAÇÃO PARA O TRÂNSITO</a:t>
            </a:r>
            <a:br>
              <a:rPr lang="en-US" sz="1200" dirty="0"/>
            </a:br>
            <a:endParaRPr lang="pt-BR" sz="4200" b="1" spc="300" dirty="0"/>
          </a:p>
        </p:txBody>
      </p:sp>
    </p:spTree>
    <p:extLst>
      <p:ext uri="{BB962C8B-B14F-4D97-AF65-F5344CB8AC3E}">
        <p14:creationId xmlns:p14="http://schemas.microsoft.com/office/powerpoint/2010/main" val="2058880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38" y="1677798"/>
            <a:ext cx="10956023" cy="3976382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</a:rPr>
              <a:t>No mesmo período, foram realizadas</a:t>
            </a:r>
            <a:r>
              <a:rPr lang="pt-BR" sz="3600" dirty="0"/>
              <a:t> </a:t>
            </a:r>
            <a:r>
              <a:rPr lang="pt-BR" sz="3600" b="1" dirty="0"/>
              <a:t>16.281 Ordens de Serviço relacionadas ao Trânsito</a:t>
            </a:r>
            <a:r>
              <a:rPr lang="pt-BR" sz="3600" dirty="0"/>
              <a:t>, </a:t>
            </a:r>
            <a:r>
              <a:rPr lang="pt-BR" sz="3600" dirty="0">
                <a:solidFill>
                  <a:schemeClr val="bg1"/>
                </a:solidFill>
              </a:rPr>
              <a:t>abrangendo ações como interdições de vias, atendimentos de ocorrências via 156 e CECOM, suporte a eventos diversos, isolamento de áreas devido a sinistros e atuação em casos de estacionamento irregular.</a:t>
            </a:r>
          </a:p>
          <a:p>
            <a:pPr marL="0" indent="0" algn="just">
              <a:buNone/>
            </a:pPr>
            <a:endParaRPr lang="pt-BR" sz="3600" dirty="0"/>
          </a:p>
          <a:p>
            <a:pPr algn="just"/>
            <a:r>
              <a:rPr lang="pt-BR" sz="3600" dirty="0">
                <a:solidFill>
                  <a:schemeClr val="bg1"/>
                </a:solidFill>
              </a:rPr>
              <a:t>Todas essas demandas foram atendidas pelos </a:t>
            </a:r>
            <a:r>
              <a:rPr lang="pt-BR" sz="3600" b="1" dirty="0"/>
              <a:t>Agentes da Autoridade de Trânsito da SMTRAN / SEMOB</a:t>
            </a:r>
            <a:r>
              <a:rPr lang="pt-BR" sz="3600" dirty="0"/>
              <a:t>.</a:t>
            </a: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38" y="792157"/>
            <a:ext cx="10956023" cy="633971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FISCALIZAÇÃO DE TRÂNSITO</a:t>
            </a:r>
            <a:br>
              <a:rPr lang="en-US" sz="1200" dirty="0"/>
            </a:br>
            <a:endParaRPr lang="pt-BR" sz="4200" b="1" spc="300" dirty="0"/>
          </a:p>
        </p:txBody>
      </p:sp>
    </p:spTree>
    <p:extLst>
      <p:ext uri="{BB962C8B-B14F-4D97-AF65-F5344CB8AC3E}">
        <p14:creationId xmlns:p14="http://schemas.microsoft.com/office/powerpoint/2010/main" val="606821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86" y="1445832"/>
            <a:ext cx="11409026" cy="2393399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/>
          <a:p>
            <a:pPr marL="0" marR="0" lvl="1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Todas essas ações são realizadas </a:t>
            </a:r>
            <a:r>
              <a:rPr lang="pt-BR" sz="2800" b="1" dirty="0">
                <a:solidFill>
                  <a:schemeClr val="bg1"/>
                </a:solidFill>
              </a:rPr>
              <a:t>de forma contínua, </a:t>
            </a:r>
            <a:r>
              <a:rPr lang="pt-BR" sz="2800" b="1" dirty="0"/>
              <a:t>24 horas por dia</a:t>
            </a:r>
            <a:r>
              <a:rPr lang="pt-BR" sz="2800" dirty="0"/>
              <a:t>, </a:t>
            </a:r>
            <a:r>
              <a:rPr lang="pt-BR" sz="2800" dirty="0">
                <a:solidFill>
                  <a:schemeClr val="bg1"/>
                </a:solidFill>
              </a:rPr>
              <a:t>inclusive aos finais de semana e feriados. Nesses períodos, os agentes atuam nas principais vias da cidade, garantindo o controle e a fluidez do tráfego.</a:t>
            </a: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86" y="572574"/>
            <a:ext cx="11409027" cy="635441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FISCALIZAÇÃO DE TRÂNSITO</a:t>
            </a:r>
            <a:br>
              <a:rPr lang="en-US" sz="1200" dirty="0"/>
            </a:br>
            <a:endParaRPr lang="pt-BR" sz="4200" b="1" spc="300" dirty="0"/>
          </a:p>
        </p:txBody>
      </p:sp>
      <p:sp>
        <p:nvSpPr>
          <p:cNvPr id="6" name="Espaço Reservado para Conteúdo 11">
            <a:extLst>
              <a:ext uri="{FF2B5EF4-FFF2-40B4-BE49-F238E27FC236}">
                <a16:creationId xmlns:a16="http://schemas.microsoft.com/office/drawing/2014/main" id="{BC43623C-AABE-4F38-91E2-93AF307DFB3A}"/>
              </a:ext>
            </a:extLst>
          </p:cNvPr>
          <p:cNvSpPr txBox="1">
            <a:spLocks/>
          </p:cNvSpPr>
          <p:nvPr/>
        </p:nvSpPr>
        <p:spPr>
          <a:xfrm>
            <a:off x="391486" y="4077049"/>
            <a:ext cx="11409026" cy="1669875"/>
          </a:xfrm>
          <a:prstGeom prst="rect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bg1"/>
                </a:solidFill>
              </a:rPr>
              <a:t>O trabalho é executado por </a:t>
            </a:r>
            <a:r>
              <a:rPr lang="pt-BR" sz="3600" b="1" dirty="0"/>
              <a:t>profissionais capacitados, qualificados e devidamente equipados</a:t>
            </a:r>
            <a:r>
              <a:rPr lang="pt-BR" sz="3600" dirty="0"/>
              <a:t>, </a:t>
            </a:r>
            <a:r>
              <a:rPr lang="pt-BR" sz="3600" dirty="0">
                <a:solidFill>
                  <a:schemeClr val="bg1"/>
                </a:solidFill>
              </a:rPr>
              <a:t>assegurando alto desempenho no exercício de suas funções.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6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59BD37-BF0F-4618-869E-E26D7190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-1" b="1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BEA26-9530-4E8F-8900-B64E9F740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5537200"/>
            <a:ext cx="1384300" cy="1384300"/>
          </a:xfrm>
          <a:prstGeom prst="rect">
            <a:avLst/>
          </a:prstGeo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16170DE7-E196-4F90-A9EE-88F79C3D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58"/>
            <a:ext cx="10515600" cy="4122054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chemeClr val="bg1"/>
                </a:solidFill>
              </a:rPr>
              <a:t>Entre </a:t>
            </a:r>
            <a:r>
              <a:rPr lang="pt-BR" sz="2900" dirty="0"/>
              <a:t>2022 e 2024</a:t>
            </a:r>
            <a:r>
              <a:rPr lang="pt-BR" sz="2900" dirty="0">
                <a:solidFill>
                  <a:schemeClr val="bg1"/>
                </a:solidFill>
              </a:rPr>
              <a:t>, foram implantados </a:t>
            </a:r>
            <a:r>
              <a:rPr lang="pt-BR" sz="2900" b="1" dirty="0"/>
              <a:t>15 novos pontos semafóricos</a:t>
            </a:r>
            <a:r>
              <a:rPr lang="pt-BR" sz="2900" dirty="0"/>
              <a:t>,</a:t>
            </a:r>
            <a:r>
              <a:rPr lang="pt-BR" sz="2900" dirty="0">
                <a:solidFill>
                  <a:schemeClr val="bg1"/>
                </a:solidFill>
              </a:rPr>
              <a:t> elevando o total para </a:t>
            </a:r>
            <a:r>
              <a:rPr lang="pt-BR" sz="2900" b="1" dirty="0"/>
              <a:t>92 em toda a cidade</a:t>
            </a:r>
            <a:r>
              <a:rPr lang="pt-BR" sz="2900" dirty="0">
                <a:solidFill>
                  <a:schemeClr val="bg1"/>
                </a:solidFill>
              </a:rPr>
              <a:t>. Essa ampliação contribui significativamente para o aumento da segurança de condutores e pedestres.</a:t>
            </a:r>
          </a:p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900" dirty="0">
              <a:solidFill>
                <a:schemeClr val="bg1"/>
              </a:solidFill>
            </a:endParaRPr>
          </a:p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chemeClr val="bg1"/>
                </a:solidFill>
              </a:rPr>
              <a:t>Além disso, passamos a </a:t>
            </a:r>
            <a:r>
              <a:rPr lang="pt-BR" sz="2900" b="1" dirty="0"/>
              <a:t>incorporar recursos de acessibilidade</a:t>
            </a:r>
            <a:r>
              <a:rPr lang="pt-BR" sz="2900" dirty="0"/>
              <a:t> </a:t>
            </a:r>
            <a:r>
              <a:rPr lang="pt-BR" sz="2900" dirty="0">
                <a:solidFill>
                  <a:schemeClr val="bg1"/>
                </a:solidFill>
              </a:rPr>
              <a:t>nos semáforos, com a instalação de </a:t>
            </a:r>
            <a:r>
              <a:rPr lang="pt-BR" sz="2900" b="1" dirty="0"/>
              <a:t>Botoeiras Sonoras e com Libras</a:t>
            </a:r>
            <a:r>
              <a:rPr lang="pt-BR" sz="2900" dirty="0"/>
              <a:t>, </a:t>
            </a:r>
            <a:r>
              <a:rPr lang="pt-BR" sz="2900" dirty="0">
                <a:solidFill>
                  <a:schemeClr val="bg1"/>
                </a:solidFill>
              </a:rPr>
              <a:t>voltadas ao atendimento de pedestres com </a:t>
            </a:r>
            <a:r>
              <a:rPr lang="pt-BR" sz="2900" dirty="0"/>
              <a:t>deficiência (PCD), </a:t>
            </a:r>
            <a:r>
              <a:rPr lang="pt-BR" sz="2900" dirty="0">
                <a:solidFill>
                  <a:schemeClr val="bg1"/>
                </a:solidFill>
              </a:rPr>
              <a:t>promovendo inclusão e mobilidade segura para todos.</a:t>
            </a:r>
            <a:endParaRPr lang="pt-BR" sz="2900" b="1" dirty="0">
              <a:solidFill>
                <a:schemeClr val="bg1"/>
              </a:solidFill>
            </a:endParaRP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A11C4718-3B3A-489C-94CB-1E4D0332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434"/>
            <a:ext cx="10515600" cy="624249"/>
          </a:xfrm>
          <a:solidFill>
            <a:srgbClr val="FDDB1F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sz="4200" b="1" spc="300" dirty="0"/>
            </a:br>
            <a:r>
              <a:rPr lang="pt-BR" sz="4200" b="1" spc="300" dirty="0"/>
              <a:t>ENGENHARIA DE TRÂNSITO</a:t>
            </a:r>
            <a:br>
              <a:rPr lang="en-US" sz="1200" dirty="0"/>
            </a:br>
            <a:endParaRPr lang="pt-BR" sz="4200" b="1" spc="300" dirty="0"/>
          </a:p>
        </p:txBody>
      </p:sp>
    </p:spTree>
    <p:extLst>
      <p:ext uri="{BB962C8B-B14F-4D97-AF65-F5344CB8AC3E}">
        <p14:creationId xmlns:p14="http://schemas.microsoft.com/office/powerpoint/2010/main" val="324573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1076</Words>
  <Application>Microsoft Office PowerPoint</Application>
  <PresentationFormat>Widescreen</PresentationFormat>
  <Paragraphs>104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Overpass</vt:lpstr>
      <vt:lpstr>Overpass Black</vt:lpstr>
      <vt:lpstr>Tema do Office</vt:lpstr>
      <vt:lpstr>Apresentação do PowerPoint</vt:lpstr>
      <vt:lpstr>O QUE É? Desde 2014, o movimento Maio Amarelo mobiliza o Brasil em prol da segurança no trânsito. Onde disseminamos a mensagem sobre a responsabilidade de todos para a redução de mortes e sinistros nas vias e rodovias do país. </vt:lpstr>
      <vt:lpstr>MOBILIDADE HUMANA, RESPONSABILIDADE HUMANA </vt:lpstr>
      <vt:lpstr>DESACELERE, SEU BEM MAIOR É A VIDA</vt:lpstr>
      <vt:lpstr>DESACELERE, SEU BEM MAIOR É A VIDA.</vt:lpstr>
      <vt:lpstr> EDUCAÇÃO PARA O TRÂNSITO </vt:lpstr>
      <vt:lpstr> FISCALIZAÇÃO DE TRÂNSITO </vt:lpstr>
      <vt:lpstr> FISCALIZAÇÃO DE TRÂNSITO </vt:lpstr>
      <vt:lpstr> ENGENHARIA DE TRÂNSITO </vt:lpstr>
      <vt:lpstr> PRINCIPAIS INFRAÇÕES DE TRÂNSITO EM BOA VISTA </vt:lpstr>
      <vt:lpstr> PRINCIPAIS INFRAÇÕES DE TRÂNSITO EM BOA VISTA </vt:lpstr>
      <vt:lpstr> DADOS ESTATÍSTICOS DE 2024 </vt:lpstr>
      <vt:lpstr> EQUIPAMENTOS DE TRÂNSITO DA SEMOB </vt:lpstr>
      <vt:lpstr>EQUIPAMENTOS INSTALADOS - LOCAIS</vt:lpstr>
      <vt:lpstr>ATIVIDADES DESENVOLVIDAS PELA GERÊNCIA  DE ENGENHERIA DE TRÂNSITO</vt:lpstr>
      <vt:lpstr>RESULTADOS ALCANÇADOS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JURIDICO</dc:creator>
  <cp:lastModifiedBy>SMST40</cp:lastModifiedBy>
  <cp:revision>56</cp:revision>
  <dcterms:created xsi:type="dcterms:W3CDTF">2025-05-05T12:23:13Z</dcterms:created>
  <dcterms:modified xsi:type="dcterms:W3CDTF">2025-05-22T17:46:38Z</dcterms:modified>
</cp:coreProperties>
</file>