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3" r:id="rId1"/>
    <p:sldMasterId id="2147483759" r:id="rId2"/>
    <p:sldMasterId id="2147483762" r:id="rId3"/>
    <p:sldMasterId id="2147483767" r:id="rId4"/>
  </p:sldMasterIdLst>
  <p:notesMasterIdLst>
    <p:notesMasterId r:id="rId53"/>
  </p:notesMasterIdLst>
  <p:sldIdLst>
    <p:sldId id="336" r:id="rId5"/>
    <p:sldId id="341" r:id="rId6"/>
    <p:sldId id="318" r:id="rId7"/>
    <p:sldId id="340" r:id="rId8"/>
    <p:sldId id="338" r:id="rId9"/>
    <p:sldId id="349" r:id="rId10"/>
    <p:sldId id="461" r:id="rId11"/>
    <p:sldId id="342" r:id="rId12"/>
    <p:sldId id="343" r:id="rId13"/>
    <p:sldId id="344" r:id="rId14"/>
    <p:sldId id="473" r:id="rId15"/>
    <p:sldId id="474" r:id="rId16"/>
    <p:sldId id="350" r:id="rId17"/>
    <p:sldId id="312" r:id="rId18"/>
    <p:sldId id="272" r:id="rId19"/>
    <p:sldId id="310" r:id="rId20"/>
    <p:sldId id="463" r:id="rId21"/>
    <p:sldId id="462" r:id="rId22"/>
    <p:sldId id="489" r:id="rId23"/>
    <p:sldId id="314" r:id="rId24"/>
    <p:sldId id="465" r:id="rId25"/>
    <p:sldId id="467" r:id="rId26"/>
    <p:sldId id="320" r:id="rId27"/>
    <p:sldId id="470" r:id="rId28"/>
    <p:sldId id="491" r:id="rId29"/>
    <p:sldId id="351" r:id="rId30"/>
    <p:sldId id="324" r:id="rId31"/>
    <p:sldId id="398" r:id="rId32"/>
    <p:sldId id="363" r:id="rId33"/>
    <p:sldId id="360" r:id="rId34"/>
    <p:sldId id="364" r:id="rId35"/>
    <p:sldId id="371" r:id="rId36"/>
    <p:sldId id="456" r:id="rId37"/>
    <p:sldId id="352" r:id="rId38"/>
    <p:sldId id="478" r:id="rId39"/>
    <p:sldId id="482" r:id="rId40"/>
    <p:sldId id="483" r:id="rId41"/>
    <p:sldId id="486" r:id="rId42"/>
    <p:sldId id="480" r:id="rId43"/>
    <p:sldId id="487" r:id="rId44"/>
    <p:sldId id="481" r:id="rId45"/>
    <p:sldId id="477" r:id="rId46"/>
    <p:sldId id="479" r:id="rId47"/>
    <p:sldId id="476" r:id="rId48"/>
    <p:sldId id="458" r:id="rId49"/>
    <p:sldId id="475" r:id="rId50"/>
    <p:sldId id="485" r:id="rId51"/>
    <p:sldId id="317" r:id="rId52"/>
  </p:sldIdLst>
  <p:sldSz cx="12192000" cy="6858000"/>
  <p:notesSz cx="7023100" cy="93091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ção Padrão" id="{342B5476-9CEC-4E47-87C9-28CCED30AA4E}">
          <p14:sldIdLst>
            <p14:sldId id="336"/>
            <p14:sldId id="341"/>
            <p14:sldId id="318"/>
            <p14:sldId id="340"/>
            <p14:sldId id="338"/>
            <p14:sldId id="349"/>
            <p14:sldId id="461"/>
            <p14:sldId id="342"/>
            <p14:sldId id="343"/>
            <p14:sldId id="344"/>
            <p14:sldId id="473"/>
            <p14:sldId id="474"/>
            <p14:sldId id="350"/>
            <p14:sldId id="312"/>
            <p14:sldId id="272"/>
            <p14:sldId id="310"/>
            <p14:sldId id="463"/>
            <p14:sldId id="462"/>
            <p14:sldId id="489"/>
            <p14:sldId id="314"/>
            <p14:sldId id="465"/>
            <p14:sldId id="467"/>
            <p14:sldId id="320"/>
            <p14:sldId id="470"/>
            <p14:sldId id="491"/>
            <p14:sldId id="351"/>
            <p14:sldId id="324"/>
            <p14:sldId id="398"/>
            <p14:sldId id="363"/>
            <p14:sldId id="360"/>
            <p14:sldId id="364"/>
            <p14:sldId id="371"/>
            <p14:sldId id="456"/>
            <p14:sldId id="352"/>
            <p14:sldId id="478"/>
            <p14:sldId id="482"/>
            <p14:sldId id="483"/>
            <p14:sldId id="486"/>
            <p14:sldId id="480"/>
            <p14:sldId id="487"/>
            <p14:sldId id="481"/>
            <p14:sldId id="477"/>
            <p14:sldId id="479"/>
            <p14:sldId id="476"/>
            <p14:sldId id="458"/>
            <p14:sldId id="475"/>
            <p14:sldId id="485"/>
            <p14:sldId id="31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utor" initials="A" lastIdx="6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  <a:srgbClr val="679E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Estilo Médio 2 - Ênfase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541" autoAdjust="0"/>
    <p:restoredTop sz="94272" autoAdjust="0"/>
  </p:normalViewPr>
  <p:slideViewPr>
    <p:cSldViewPr snapToGrid="0">
      <p:cViewPr varScale="1">
        <p:scale>
          <a:sx n="105" d="100"/>
          <a:sy n="105" d="100"/>
        </p:scale>
        <p:origin x="114" y="10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94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t-BR" dirty="0"/>
              <a:t>Quadro Atual de ACS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Planilha1!$B$1</c:f>
              <c:strCache>
                <c:ptCount val="1"/>
                <c:pt idx="0">
                  <c:v>quadro anterior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Planilha1!$A$2</c:f>
              <c:strCache>
                <c:ptCount val="1"/>
                <c:pt idx="0">
                  <c:v>Total de ACS</c:v>
                </c:pt>
              </c:strCache>
            </c:strRef>
          </c:cat>
          <c:val>
            <c:numRef>
              <c:f>Planilha1!$B$2</c:f>
              <c:numCache>
                <c:formatCode>General</c:formatCode>
                <c:ptCount val="1"/>
                <c:pt idx="0">
                  <c:v>304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028-4F7E-BE0B-FE93D1CA44D4}"/>
            </c:ext>
          </c:extLst>
        </c:ser>
        <c:ser>
          <c:idx val="1"/>
          <c:order val="1"/>
          <c:tx>
            <c:strRef>
              <c:f>Planilha1!$C$1</c:f>
              <c:strCache>
                <c:ptCount val="1"/>
                <c:pt idx="0">
                  <c:v>1ª convocação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Planilha1!$A$2</c:f>
              <c:strCache>
                <c:ptCount val="1"/>
                <c:pt idx="0">
                  <c:v>Total de ACS</c:v>
                </c:pt>
              </c:strCache>
            </c:strRef>
          </c:cat>
          <c:val>
            <c:numRef>
              <c:f>Planilha1!$C$2</c:f>
              <c:numCache>
                <c:formatCode>General</c:formatCode>
                <c:ptCount val="1"/>
                <c:pt idx="0">
                  <c:v>515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028-4F7E-BE0B-FE93D1CA44D4}"/>
            </c:ext>
          </c:extLst>
        </c:ser>
        <c:ser>
          <c:idx val="2"/>
          <c:order val="2"/>
          <c:tx>
            <c:strRef>
              <c:f>Planilha1!$D$1</c:f>
              <c:strCache>
                <c:ptCount val="1"/>
                <c:pt idx="0">
                  <c:v>2ª Convocação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Planilha1!$A$2</c:f>
              <c:strCache>
                <c:ptCount val="1"/>
                <c:pt idx="0">
                  <c:v>Total de ACS</c:v>
                </c:pt>
              </c:strCache>
            </c:strRef>
          </c:cat>
          <c:val>
            <c:numRef>
              <c:f>Planilha1!$D$2</c:f>
              <c:numCache>
                <c:formatCode>General</c:formatCode>
                <c:ptCount val="1"/>
                <c:pt idx="0">
                  <c:v>551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028-4F7E-BE0B-FE93D1CA44D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97051776"/>
        <c:axId val="97053312"/>
      </c:barChart>
      <c:catAx>
        <c:axId val="9705177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97053312"/>
        <c:crosses val="autoZero"/>
        <c:auto val="1"/>
        <c:lblAlgn val="ctr"/>
        <c:lblOffset val="100"/>
        <c:noMultiLvlLbl val="0"/>
      </c:catAx>
      <c:valAx>
        <c:axId val="9705331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970517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48B3A87-E171-4274-8727-BFA423B5AAB3}" type="doc">
      <dgm:prSet loTypeId="urn:microsoft.com/office/officeart/2005/8/layout/list1" loCatId="list" qsTypeId="urn:microsoft.com/office/officeart/2005/8/quickstyle/simple5" qsCatId="simple" csTypeId="urn:microsoft.com/office/officeart/2005/8/colors/colorful4" csCatId="colorful" phldr="1"/>
      <dgm:spPr/>
      <dgm:t>
        <a:bodyPr/>
        <a:lstStyle/>
        <a:p>
          <a:endParaRPr lang="pt-BR"/>
        </a:p>
      </dgm:t>
    </dgm:pt>
    <dgm:pt modelId="{71300EFF-0D07-4EB4-AC60-A4CD46EAE35D}">
      <dgm:prSet phldrT="[Texto]" custT="1"/>
      <dgm:spPr/>
      <dgm:t>
        <a:bodyPr/>
        <a:lstStyle/>
        <a:p>
          <a:pPr algn="ctr"/>
          <a:r>
            <a:rPr lang="pt-BR" sz="4400" dirty="0"/>
            <a:t>RESULTADOS </a:t>
          </a:r>
        </a:p>
        <a:p>
          <a:pPr algn="ctr"/>
          <a:r>
            <a:rPr lang="pt-BR" sz="4400" dirty="0"/>
            <a:t>DE INDICADORES</a:t>
          </a:r>
        </a:p>
      </dgm:t>
    </dgm:pt>
    <dgm:pt modelId="{416DE3E5-094F-4CC9-B50C-368D336F6A37}" type="parTrans" cxnId="{40B4CF18-CD50-4853-830E-A02940960C31}">
      <dgm:prSet/>
      <dgm:spPr/>
      <dgm:t>
        <a:bodyPr/>
        <a:lstStyle/>
        <a:p>
          <a:endParaRPr lang="pt-BR" sz="1400"/>
        </a:p>
      </dgm:t>
    </dgm:pt>
    <dgm:pt modelId="{7161BA31-AFCB-446A-998C-B2029B5444FD}" type="sibTrans" cxnId="{40B4CF18-CD50-4853-830E-A02940960C31}">
      <dgm:prSet/>
      <dgm:spPr/>
      <dgm:t>
        <a:bodyPr/>
        <a:lstStyle/>
        <a:p>
          <a:endParaRPr lang="pt-BR" sz="1400"/>
        </a:p>
      </dgm:t>
    </dgm:pt>
    <dgm:pt modelId="{07556997-4027-40A0-AFAF-1ADD85CE2C89}">
      <dgm:prSet phldrT="[Texto]" custT="1"/>
      <dgm:spPr/>
      <dgm:t>
        <a:bodyPr anchor="ctr" anchorCtr="0"/>
        <a:lstStyle/>
        <a:p>
          <a:pPr algn="ctr"/>
          <a:r>
            <a:rPr lang="pt-BR" sz="3200" dirty="0"/>
            <a:t>PRIMEIRO QUADRIMESTRE 2024</a:t>
          </a:r>
        </a:p>
      </dgm:t>
    </dgm:pt>
    <dgm:pt modelId="{63892409-BE4B-4D65-8151-BE6F963A0454}" type="parTrans" cxnId="{48E7BAAB-5256-43AD-9045-4DA10C71A089}">
      <dgm:prSet/>
      <dgm:spPr/>
      <dgm:t>
        <a:bodyPr/>
        <a:lstStyle/>
        <a:p>
          <a:endParaRPr lang="pt-BR" sz="1400"/>
        </a:p>
      </dgm:t>
    </dgm:pt>
    <dgm:pt modelId="{78199170-8C60-4E9E-884A-516A7E9CC50C}" type="sibTrans" cxnId="{48E7BAAB-5256-43AD-9045-4DA10C71A089}">
      <dgm:prSet/>
      <dgm:spPr/>
      <dgm:t>
        <a:bodyPr/>
        <a:lstStyle/>
        <a:p>
          <a:endParaRPr lang="pt-BR" sz="1400"/>
        </a:p>
      </dgm:t>
    </dgm:pt>
    <dgm:pt modelId="{B9B21AF6-0E09-479A-A174-BCCBA1DA3BCD}" type="pres">
      <dgm:prSet presAssocID="{148B3A87-E171-4274-8727-BFA423B5AAB3}" presName="linear" presStyleCnt="0">
        <dgm:presLayoutVars>
          <dgm:dir/>
          <dgm:animLvl val="lvl"/>
          <dgm:resizeHandles val="exact"/>
        </dgm:presLayoutVars>
      </dgm:prSet>
      <dgm:spPr/>
    </dgm:pt>
    <dgm:pt modelId="{28D22DB8-71DB-4807-8FA5-45F316090949}" type="pres">
      <dgm:prSet presAssocID="{71300EFF-0D07-4EB4-AC60-A4CD46EAE35D}" presName="parentLin" presStyleCnt="0"/>
      <dgm:spPr/>
    </dgm:pt>
    <dgm:pt modelId="{D11B8F60-72A1-4F6D-A85C-49A4A9C2FDCC}" type="pres">
      <dgm:prSet presAssocID="{71300EFF-0D07-4EB4-AC60-A4CD46EAE35D}" presName="parentLeftMargin" presStyleLbl="node1" presStyleIdx="0" presStyleCnt="1"/>
      <dgm:spPr/>
    </dgm:pt>
    <dgm:pt modelId="{0D5F22D4-F695-40C3-A5BE-20A330E61700}" type="pres">
      <dgm:prSet presAssocID="{71300EFF-0D07-4EB4-AC60-A4CD46EAE35D}" presName="parentText" presStyleLbl="node1" presStyleIdx="0" presStyleCnt="1" custLinFactNeighborX="-96846" custLinFactNeighborY="-1544">
        <dgm:presLayoutVars>
          <dgm:chMax val="0"/>
          <dgm:bulletEnabled val="1"/>
        </dgm:presLayoutVars>
      </dgm:prSet>
      <dgm:spPr/>
    </dgm:pt>
    <dgm:pt modelId="{53163D3A-0013-4B15-8350-265F2FD2CDBE}" type="pres">
      <dgm:prSet presAssocID="{71300EFF-0D07-4EB4-AC60-A4CD46EAE35D}" presName="negativeSpace" presStyleCnt="0"/>
      <dgm:spPr/>
    </dgm:pt>
    <dgm:pt modelId="{9728C2D0-5480-4F74-AEB8-63406B58A06E}" type="pres">
      <dgm:prSet presAssocID="{71300EFF-0D07-4EB4-AC60-A4CD46EAE35D}" presName="childText" presStyleLbl="conFgAcc1" presStyleIdx="0" presStyleCnt="1" custLinFactNeighborX="461" custLinFactNeighborY="-3088">
        <dgm:presLayoutVars>
          <dgm:bulletEnabled val="1"/>
        </dgm:presLayoutVars>
      </dgm:prSet>
      <dgm:spPr/>
    </dgm:pt>
  </dgm:ptLst>
  <dgm:cxnLst>
    <dgm:cxn modelId="{40B4CF18-CD50-4853-830E-A02940960C31}" srcId="{148B3A87-E171-4274-8727-BFA423B5AAB3}" destId="{71300EFF-0D07-4EB4-AC60-A4CD46EAE35D}" srcOrd="0" destOrd="0" parTransId="{416DE3E5-094F-4CC9-B50C-368D336F6A37}" sibTransId="{7161BA31-AFCB-446A-998C-B2029B5444FD}"/>
    <dgm:cxn modelId="{0FA69120-3BBB-464F-B581-4A9F1164CBD5}" type="presOf" srcId="{07556997-4027-40A0-AFAF-1ADD85CE2C89}" destId="{9728C2D0-5480-4F74-AEB8-63406B58A06E}" srcOrd="0" destOrd="0" presId="urn:microsoft.com/office/officeart/2005/8/layout/list1"/>
    <dgm:cxn modelId="{C5BD674B-A077-4471-999B-BE5A00D8ACED}" type="presOf" srcId="{71300EFF-0D07-4EB4-AC60-A4CD46EAE35D}" destId="{D11B8F60-72A1-4F6D-A85C-49A4A9C2FDCC}" srcOrd="0" destOrd="0" presId="urn:microsoft.com/office/officeart/2005/8/layout/list1"/>
    <dgm:cxn modelId="{6F3FA684-74D9-4CBF-B739-A5A7787D2FD3}" type="presOf" srcId="{148B3A87-E171-4274-8727-BFA423B5AAB3}" destId="{B9B21AF6-0E09-479A-A174-BCCBA1DA3BCD}" srcOrd="0" destOrd="0" presId="urn:microsoft.com/office/officeart/2005/8/layout/list1"/>
    <dgm:cxn modelId="{F9971090-7FD2-48E3-BEB2-153FC68BA149}" type="presOf" srcId="{71300EFF-0D07-4EB4-AC60-A4CD46EAE35D}" destId="{0D5F22D4-F695-40C3-A5BE-20A330E61700}" srcOrd="1" destOrd="0" presId="urn:microsoft.com/office/officeart/2005/8/layout/list1"/>
    <dgm:cxn modelId="{48E7BAAB-5256-43AD-9045-4DA10C71A089}" srcId="{71300EFF-0D07-4EB4-AC60-A4CD46EAE35D}" destId="{07556997-4027-40A0-AFAF-1ADD85CE2C89}" srcOrd="0" destOrd="0" parTransId="{63892409-BE4B-4D65-8151-BE6F963A0454}" sibTransId="{78199170-8C60-4E9E-884A-516A7E9CC50C}"/>
    <dgm:cxn modelId="{FAEC2B9B-8576-4475-B4A0-F9E0F681F289}" type="presParOf" srcId="{B9B21AF6-0E09-479A-A174-BCCBA1DA3BCD}" destId="{28D22DB8-71DB-4807-8FA5-45F316090949}" srcOrd="0" destOrd="0" presId="urn:microsoft.com/office/officeart/2005/8/layout/list1"/>
    <dgm:cxn modelId="{89CE399E-EC0D-483F-8D11-F095E843CBDE}" type="presParOf" srcId="{28D22DB8-71DB-4807-8FA5-45F316090949}" destId="{D11B8F60-72A1-4F6D-A85C-49A4A9C2FDCC}" srcOrd="0" destOrd="0" presId="urn:microsoft.com/office/officeart/2005/8/layout/list1"/>
    <dgm:cxn modelId="{663A3FA3-183D-4729-AE0D-C95CC73E76E0}" type="presParOf" srcId="{28D22DB8-71DB-4807-8FA5-45F316090949}" destId="{0D5F22D4-F695-40C3-A5BE-20A330E61700}" srcOrd="1" destOrd="0" presId="urn:microsoft.com/office/officeart/2005/8/layout/list1"/>
    <dgm:cxn modelId="{D9D20A77-6216-4F44-BCA3-61BC57808F15}" type="presParOf" srcId="{B9B21AF6-0E09-479A-A174-BCCBA1DA3BCD}" destId="{53163D3A-0013-4B15-8350-265F2FD2CDBE}" srcOrd="1" destOrd="0" presId="urn:microsoft.com/office/officeart/2005/8/layout/list1"/>
    <dgm:cxn modelId="{FD594F8B-17C1-4BF6-A3A7-4F5CD70352CB}" type="presParOf" srcId="{B9B21AF6-0E09-479A-A174-BCCBA1DA3BCD}" destId="{9728C2D0-5480-4F74-AEB8-63406B58A06E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48B3A87-E171-4274-8727-BFA423B5AAB3}" type="doc">
      <dgm:prSet loTypeId="urn:microsoft.com/office/officeart/2005/8/layout/list1" loCatId="list" qsTypeId="urn:microsoft.com/office/officeart/2005/8/quickstyle/simple5" qsCatId="simple" csTypeId="urn:microsoft.com/office/officeart/2005/8/colors/colorful4" csCatId="colorful" phldr="1"/>
      <dgm:spPr/>
      <dgm:t>
        <a:bodyPr/>
        <a:lstStyle/>
        <a:p>
          <a:endParaRPr lang="pt-BR"/>
        </a:p>
      </dgm:t>
    </dgm:pt>
    <dgm:pt modelId="{71300EFF-0D07-4EB4-AC60-A4CD46EAE35D}">
      <dgm:prSet phldrT="[Texto]" custT="1"/>
      <dgm:spPr>
        <a:solidFill>
          <a:srgbClr val="0070C0"/>
        </a:solidFill>
      </dgm:spPr>
      <dgm:t>
        <a:bodyPr/>
        <a:lstStyle/>
        <a:p>
          <a:pPr algn="ctr"/>
          <a:r>
            <a:rPr lang="pt-BR" sz="4400" dirty="0"/>
            <a:t>Ações Setoriais – SAB</a:t>
          </a:r>
        </a:p>
      </dgm:t>
    </dgm:pt>
    <dgm:pt modelId="{416DE3E5-094F-4CC9-B50C-368D336F6A37}" type="parTrans" cxnId="{40B4CF18-CD50-4853-830E-A02940960C31}">
      <dgm:prSet/>
      <dgm:spPr/>
      <dgm:t>
        <a:bodyPr/>
        <a:lstStyle/>
        <a:p>
          <a:endParaRPr lang="pt-BR" sz="1400"/>
        </a:p>
      </dgm:t>
    </dgm:pt>
    <dgm:pt modelId="{7161BA31-AFCB-446A-998C-B2029B5444FD}" type="sibTrans" cxnId="{40B4CF18-CD50-4853-830E-A02940960C31}">
      <dgm:prSet/>
      <dgm:spPr/>
      <dgm:t>
        <a:bodyPr/>
        <a:lstStyle/>
        <a:p>
          <a:endParaRPr lang="pt-BR" sz="1400"/>
        </a:p>
      </dgm:t>
    </dgm:pt>
    <dgm:pt modelId="{07556997-4027-40A0-AFAF-1ADD85CE2C89}">
      <dgm:prSet phldrT="[Texto]" custT="1"/>
      <dgm:spPr/>
      <dgm:t>
        <a:bodyPr anchor="ctr" anchorCtr="0"/>
        <a:lstStyle/>
        <a:p>
          <a:pPr algn="ctr"/>
          <a:r>
            <a:rPr lang="pt-BR" sz="3200" dirty="0"/>
            <a:t> PRIMEIRO QUADRIMESTRE 2024</a:t>
          </a:r>
        </a:p>
      </dgm:t>
    </dgm:pt>
    <dgm:pt modelId="{63892409-BE4B-4D65-8151-BE6F963A0454}" type="parTrans" cxnId="{48E7BAAB-5256-43AD-9045-4DA10C71A089}">
      <dgm:prSet/>
      <dgm:spPr/>
      <dgm:t>
        <a:bodyPr/>
        <a:lstStyle/>
        <a:p>
          <a:endParaRPr lang="pt-BR" sz="1400"/>
        </a:p>
      </dgm:t>
    </dgm:pt>
    <dgm:pt modelId="{78199170-8C60-4E9E-884A-516A7E9CC50C}" type="sibTrans" cxnId="{48E7BAAB-5256-43AD-9045-4DA10C71A089}">
      <dgm:prSet/>
      <dgm:spPr/>
      <dgm:t>
        <a:bodyPr/>
        <a:lstStyle/>
        <a:p>
          <a:endParaRPr lang="pt-BR" sz="1400"/>
        </a:p>
      </dgm:t>
    </dgm:pt>
    <dgm:pt modelId="{B9B21AF6-0E09-479A-A174-BCCBA1DA3BCD}" type="pres">
      <dgm:prSet presAssocID="{148B3A87-E171-4274-8727-BFA423B5AAB3}" presName="linear" presStyleCnt="0">
        <dgm:presLayoutVars>
          <dgm:dir/>
          <dgm:animLvl val="lvl"/>
          <dgm:resizeHandles val="exact"/>
        </dgm:presLayoutVars>
      </dgm:prSet>
      <dgm:spPr/>
    </dgm:pt>
    <dgm:pt modelId="{28D22DB8-71DB-4807-8FA5-45F316090949}" type="pres">
      <dgm:prSet presAssocID="{71300EFF-0D07-4EB4-AC60-A4CD46EAE35D}" presName="parentLin" presStyleCnt="0"/>
      <dgm:spPr/>
    </dgm:pt>
    <dgm:pt modelId="{D11B8F60-72A1-4F6D-A85C-49A4A9C2FDCC}" type="pres">
      <dgm:prSet presAssocID="{71300EFF-0D07-4EB4-AC60-A4CD46EAE35D}" presName="parentLeftMargin" presStyleLbl="node1" presStyleIdx="0" presStyleCnt="1"/>
      <dgm:spPr/>
    </dgm:pt>
    <dgm:pt modelId="{0D5F22D4-F695-40C3-A5BE-20A330E61700}" type="pres">
      <dgm:prSet presAssocID="{71300EFF-0D07-4EB4-AC60-A4CD46EAE35D}" presName="parentText" presStyleLbl="node1" presStyleIdx="0" presStyleCnt="1" custLinFactX="-271" custLinFactNeighborX="-100000" custLinFactNeighborY="3795">
        <dgm:presLayoutVars>
          <dgm:chMax val="0"/>
          <dgm:bulletEnabled val="1"/>
        </dgm:presLayoutVars>
      </dgm:prSet>
      <dgm:spPr/>
    </dgm:pt>
    <dgm:pt modelId="{53163D3A-0013-4B15-8350-265F2FD2CDBE}" type="pres">
      <dgm:prSet presAssocID="{71300EFF-0D07-4EB4-AC60-A4CD46EAE35D}" presName="negativeSpace" presStyleCnt="0"/>
      <dgm:spPr/>
    </dgm:pt>
    <dgm:pt modelId="{9728C2D0-5480-4F74-AEB8-63406B58A06E}" type="pres">
      <dgm:prSet presAssocID="{71300EFF-0D07-4EB4-AC60-A4CD46EAE35D}" presName="childText" presStyleLbl="conFgAcc1" presStyleIdx="0" presStyleCnt="1">
        <dgm:presLayoutVars>
          <dgm:bulletEnabled val="1"/>
        </dgm:presLayoutVars>
      </dgm:prSet>
      <dgm:spPr/>
    </dgm:pt>
  </dgm:ptLst>
  <dgm:cxnLst>
    <dgm:cxn modelId="{40B4CF18-CD50-4853-830E-A02940960C31}" srcId="{148B3A87-E171-4274-8727-BFA423B5AAB3}" destId="{71300EFF-0D07-4EB4-AC60-A4CD46EAE35D}" srcOrd="0" destOrd="0" parTransId="{416DE3E5-094F-4CC9-B50C-368D336F6A37}" sibTransId="{7161BA31-AFCB-446A-998C-B2029B5444FD}"/>
    <dgm:cxn modelId="{1370671A-5C54-4D2F-9614-517D1A534B4E}" type="presOf" srcId="{148B3A87-E171-4274-8727-BFA423B5AAB3}" destId="{B9B21AF6-0E09-479A-A174-BCCBA1DA3BCD}" srcOrd="0" destOrd="0" presId="urn:microsoft.com/office/officeart/2005/8/layout/list1"/>
    <dgm:cxn modelId="{950C721B-2676-45D0-8C2E-CCB6B31E49DE}" type="presOf" srcId="{71300EFF-0D07-4EB4-AC60-A4CD46EAE35D}" destId="{0D5F22D4-F695-40C3-A5BE-20A330E61700}" srcOrd="1" destOrd="0" presId="urn:microsoft.com/office/officeart/2005/8/layout/list1"/>
    <dgm:cxn modelId="{48E7BAAB-5256-43AD-9045-4DA10C71A089}" srcId="{71300EFF-0D07-4EB4-AC60-A4CD46EAE35D}" destId="{07556997-4027-40A0-AFAF-1ADD85CE2C89}" srcOrd="0" destOrd="0" parTransId="{63892409-BE4B-4D65-8151-BE6F963A0454}" sibTransId="{78199170-8C60-4E9E-884A-516A7E9CC50C}"/>
    <dgm:cxn modelId="{ED510BD2-7367-46AE-9987-D4578F9F579D}" type="presOf" srcId="{71300EFF-0D07-4EB4-AC60-A4CD46EAE35D}" destId="{D11B8F60-72A1-4F6D-A85C-49A4A9C2FDCC}" srcOrd="0" destOrd="0" presId="urn:microsoft.com/office/officeart/2005/8/layout/list1"/>
    <dgm:cxn modelId="{C4D670DD-283A-41A8-BFD5-FBA7A23076B7}" type="presOf" srcId="{07556997-4027-40A0-AFAF-1ADD85CE2C89}" destId="{9728C2D0-5480-4F74-AEB8-63406B58A06E}" srcOrd="0" destOrd="0" presId="urn:microsoft.com/office/officeart/2005/8/layout/list1"/>
    <dgm:cxn modelId="{E1676904-D491-4DBB-B245-944A0630830D}" type="presParOf" srcId="{B9B21AF6-0E09-479A-A174-BCCBA1DA3BCD}" destId="{28D22DB8-71DB-4807-8FA5-45F316090949}" srcOrd="0" destOrd="0" presId="urn:microsoft.com/office/officeart/2005/8/layout/list1"/>
    <dgm:cxn modelId="{C5BE139A-6468-46FE-A375-F9D0A76769D8}" type="presParOf" srcId="{28D22DB8-71DB-4807-8FA5-45F316090949}" destId="{D11B8F60-72A1-4F6D-A85C-49A4A9C2FDCC}" srcOrd="0" destOrd="0" presId="urn:microsoft.com/office/officeart/2005/8/layout/list1"/>
    <dgm:cxn modelId="{0889AE58-67CB-4E30-B78C-108F82AC23C1}" type="presParOf" srcId="{28D22DB8-71DB-4807-8FA5-45F316090949}" destId="{0D5F22D4-F695-40C3-A5BE-20A330E61700}" srcOrd="1" destOrd="0" presId="urn:microsoft.com/office/officeart/2005/8/layout/list1"/>
    <dgm:cxn modelId="{9D86D7A2-6FB8-4608-9658-99D4B004EEBB}" type="presParOf" srcId="{B9B21AF6-0E09-479A-A174-BCCBA1DA3BCD}" destId="{53163D3A-0013-4B15-8350-265F2FD2CDBE}" srcOrd="1" destOrd="0" presId="urn:microsoft.com/office/officeart/2005/8/layout/list1"/>
    <dgm:cxn modelId="{827332A8-2D9E-4131-9C2C-4A24BAA92DBF}" type="presParOf" srcId="{B9B21AF6-0E09-479A-A174-BCCBA1DA3BCD}" destId="{9728C2D0-5480-4F74-AEB8-63406B58A06E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48B3A87-E171-4274-8727-BFA423B5AAB3}" type="doc">
      <dgm:prSet loTypeId="urn:microsoft.com/office/officeart/2005/8/layout/list1" loCatId="list" qsTypeId="urn:microsoft.com/office/officeart/2005/8/quickstyle/simple5" qsCatId="simple" csTypeId="urn:microsoft.com/office/officeart/2005/8/colors/colorful4" csCatId="colorful" phldr="1"/>
      <dgm:spPr/>
      <dgm:t>
        <a:bodyPr/>
        <a:lstStyle/>
        <a:p>
          <a:endParaRPr lang="pt-BR"/>
        </a:p>
      </dgm:t>
    </dgm:pt>
    <dgm:pt modelId="{71300EFF-0D07-4EB4-AC60-A4CD46EAE35D}">
      <dgm:prSet phldrT="[Texto]" custT="1"/>
      <dgm:spPr>
        <a:solidFill>
          <a:srgbClr val="0070C0"/>
        </a:solidFill>
      </dgm:spPr>
      <dgm:t>
        <a:bodyPr/>
        <a:lstStyle/>
        <a:p>
          <a:pPr algn="ctr"/>
          <a:r>
            <a:rPr lang="pt-BR" sz="4400" dirty="0"/>
            <a:t>Ações Setoriais – SAE</a:t>
          </a:r>
        </a:p>
      </dgm:t>
    </dgm:pt>
    <dgm:pt modelId="{416DE3E5-094F-4CC9-B50C-368D336F6A37}" type="parTrans" cxnId="{40B4CF18-CD50-4853-830E-A02940960C31}">
      <dgm:prSet/>
      <dgm:spPr/>
      <dgm:t>
        <a:bodyPr/>
        <a:lstStyle/>
        <a:p>
          <a:endParaRPr lang="pt-BR" sz="1400"/>
        </a:p>
      </dgm:t>
    </dgm:pt>
    <dgm:pt modelId="{7161BA31-AFCB-446A-998C-B2029B5444FD}" type="sibTrans" cxnId="{40B4CF18-CD50-4853-830E-A02940960C31}">
      <dgm:prSet/>
      <dgm:spPr/>
      <dgm:t>
        <a:bodyPr/>
        <a:lstStyle/>
        <a:p>
          <a:endParaRPr lang="pt-BR" sz="1400"/>
        </a:p>
      </dgm:t>
    </dgm:pt>
    <dgm:pt modelId="{07556997-4027-40A0-AFAF-1ADD85CE2C89}">
      <dgm:prSet phldrT="[Texto]" custT="1"/>
      <dgm:spPr/>
      <dgm:t>
        <a:bodyPr anchor="ctr" anchorCtr="0"/>
        <a:lstStyle/>
        <a:p>
          <a:pPr algn="ctr"/>
          <a:r>
            <a:rPr lang="pt-BR" sz="3200" dirty="0"/>
            <a:t>PRIMEIRO QUADRIMESTRE 2024</a:t>
          </a:r>
        </a:p>
      </dgm:t>
    </dgm:pt>
    <dgm:pt modelId="{63892409-BE4B-4D65-8151-BE6F963A0454}" type="parTrans" cxnId="{48E7BAAB-5256-43AD-9045-4DA10C71A089}">
      <dgm:prSet/>
      <dgm:spPr/>
      <dgm:t>
        <a:bodyPr/>
        <a:lstStyle/>
        <a:p>
          <a:endParaRPr lang="pt-BR" sz="1400"/>
        </a:p>
      </dgm:t>
    </dgm:pt>
    <dgm:pt modelId="{78199170-8C60-4E9E-884A-516A7E9CC50C}" type="sibTrans" cxnId="{48E7BAAB-5256-43AD-9045-4DA10C71A089}">
      <dgm:prSet/>
      <dgm:spPr/>
      <dgm:t>
        <a:bodyPr/>
        <a:lstStyle/>
        <a:p>
          <a:endParaRPr lang="pt-BR" sz="1400"/>
        </a:p>
      </dgm:t>
    </dgm:pt>
    <dgm:pt modelId="{B9B21AF6-0E09-479A-A174-BCCBA1DA3BCD}" type="pres">
      <dgm:prSet presAssocID="{148B3A87-E171-4274-8727-BFA423B5AAB3}" presName="linear" presStyleCnt="0">
        <dgm:presLayoutVars>
          <dgm:dir/>
          <dgm:animLvl val="lvl"/>
          <dgm:resizeHandles val="exact"/>
        </dgm:presLayoutVars>
      </dgm:prSet>
      <dgm:spPr/>
    </dgm:pt>
    <dgm:pt modelId="{28D22DB8-71DB-4807-8FA5-45F316090949}" type="pres">
      <dgm:prSet presAssocID="{71300EFF-0D07-4EB4-AC60-A4CD46EAE35D}" presName="parentLin" presStyleCnt="0"/>
      <dgm:spPr/>
    </dgm:pt>
    <dgm:pt modelId="{D11B8F60-72A1-4F6D-A85C-49A4A9C2FDCC}" type="pres">
      <dgm:prSet presAssocID="{71300EFF-0D07-4EB4-AC60-A4CD46EAE35D}" presName="parentLeftMargin" presStyleLbl="node1" presStyleIdx="0" presStyleCnt="1"/>
      <dgm:spPr/>
    </dgm:pt>
    <dgm:pt modelId="{0D5F22D4-F695-40C3-A5BE-20A330E61700}" type="pres">
      <dgm:prSet presAssocID="{71300EFF-0D07-4EB4-AC60-A4CD46EAE35D}" presName="parentText" presStyleLbl="node1" presStyleIdx="0" presStyleCnt="1" custLinFactX="-92" custLinFactNeighborX="-100000" custLinFactNeighborY="129">
        <dgm:presLayoutVars>
          <dgm:chMax val="0"/>
          <dgm:bulletEnabled val="1"/>
        </dgm:presLayoutVars>
      </dgm:prSet>
      <dgm:spPr/>
    </dgm:pt>
    <dgm:pt modelId="{53163D3A-0013-4B15-8350-265F2FD2CDBE}" type="pres">
      <dgm:prSet presAssocID="{71300EFF-0D07-4EB4-AC60-A4CD46EAE35D}" presName="negativeSpace" presStyleCnt="0"/>
      <dgm:spPr/>
    </dgm:pt>
    <dgm:pt modelId="{9728C2D0-5480-4F74-AEB8-63406B58A06E}" type="pres">
      <dgm:prSet presAssocID="{71300EFF-0D07-4EB4-AC60-A4CD46EAE35D}" presName="childText" presStyleLbl="conFgAcc1" presStyleIdx="0" presStyleCnt="1">
        <dgm:presLayoutVars>
          <dgm:bulletEnabled val="1"/>
        </dgm:presLayoutVars>
      </dgm:prSet>
      <dgm:spPr/>
    </dgm:pt>
  </dgm:ptLst>
  <dgm:cxnLst>
    <dgm:cxn modelId="{40B4CF18-CD50-4853-830E-A02940960C31}" srcId="{148B3A87-E171-4274-8727-BFA423B5AAB3}" destId="{71300EFF-0D07-4EB4-AC60-A4CD46EAE35D}" srcOrd="0" destOrd="0" parTransId="{416DE3E5-094F-4CC9-B50C-368D336F6A37}" sibTransId="{7161BA31-AFCB-446A-998C-B2029B5444FD}"/>
    <dgm:cxn modelId="{1370671A-5C54-4D2F-9614-517D1A534B4E}" type="presOf" srcId="{148B3A87-E171-4274-8727-BFA423B5AAB3}" destId="{B9B21AF6-0E09-479A-A174-BCCBA1DA3BCD}" srcOrd="0" destOrd="0" presId="urn:microsoft.com/office/officeart/2005/8/layout/list1"/>
    <dgm:cxn modelId="{950C721B-2676-45D0-8C2E-CCB6B31E49DE}" type="presOf" srcId="{71300EFF-0D07-4EB4-AC60-A4CD46EAE35D}" destId="{0D5F22D4-F695-40C3-A5BE-20A330E61700}" srcOrd="1" destOrd="0" presId="urn:microsoft.com/office/officeart/2005/8/layout/list1"/>
    <dgm:cxn modelId="{48E7BAAB-5256-43AD-9045-4DA10C71A089}" srcId="{71300EFF-0D07-4EB4-AC60-A4CD46EAE35D}" destId="{07556997-4027-40A0-AFAF-1ADD85CE2C89}" srcOrd="0" destOrd="0" parTransId="{63892409-BE4B-4D65-8151-BE6F963A0454}" sibTransId="{78199170-8C60-4E9E-884A-516A7E9CC50C}"/>
    <dgm:cxn modelId="{ED510BD2-7367-46AE-9987-D4578F9F579D}" type="presOf" srcId="{71300EFF-0D07-4EB4-AC60-A4CD46EAE35D}" destId="{D11B8F60-72A1-4F6D-A85C-49A4A9C2FDCC}" srcOrd="0" destOrd="0" presId="urn:microsoft.com/office/officeart/2005/8/layout/list1"/>
    <dgm:cxn modelId="{C4D670DD-283A-41A8-BFD5-FBA7A23076B7}" type="presOf" srcId="{07556997-4027-40A0-AFAF-1ADD85CE2C89}" destId="{9728C2D0-5480-4F74-AEB8-63406B58A06E}" srcOrd="0" destOrd="0" presId="urn:microsoft.com/office/officeart/2005/8/layout/list1"/>
    <dgm:cxn modelId="{E1676904-D491-4DBB-B245-944A0630830D}" type="presParOf" srcId="{B9B21AF6-0E09-479A-A174-BCCBA1DA3BCD}" destId="{28D22DB8-71DB-4807-8FA5-45F316090949}" srcOrd="0" destOrd="0" presId="urn:microsoft.com/office/officeart/2005/8/layout/list1"/>
    <dgm:cxn modelId="{C5BE139A-6468-46FE-A375-F9D0A76769D8}" type="presParOf" srcId="{28D22DB8-71DB-4807-8FA5-45F316090949}" destId="{D11B8F60-72A1-4F6D-A85C-49A4A9C2FDCC}" srcOrd="0" destOrd="0" presId="urn:microsoft.com/office/officeart/2005/8/layout/list1"/>
    <dgm:cxn modelId="{0889AE58-67CB-4E30-B78C-108F82AC23C1}" type="presParOf" srcId="{28D22DB8-71DB-4807-8FA5-45F316090949}" destId="{0D5F22D4-F695-40C3-A5BE-20A330E61700}" srcOrd="1" destOrd="0" presId="urn:microsoft.com/office/officeart/2005/8/layout/list1"/>
    <dgm:cxn modelId="{9D86D7A2-6FB8-4608-9658-99D4B004EEBB}" type="presParOf" srcId="{B9B21AF6-0E09-479A-A174-BCCBA1DA3BCD}" destId="{53163D3A-0013-4B15-8350-265F2FD2CDBE}" srcOrd="1" destOrd="0" presId="urn:microsoft.com/office/officeart/2005/8/layout/list1"/>
    <dgm:cxn modelId="{827332A8-2D9E-4131-9C2C-4A24BAA92DBF}" type="presParOf" srcId="{B9B21AF6-0E09-479A-A174-BCCBA1DA3BCD}" destId="{9728C2D0-5480-4F74-AEB8-63406B58A06E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48B3A87-E171-4274-8727-BFA423B5AAB3}" type="doc">
      <dgm:prSet loTypeId="urn:microsoft.com/office/officeart/2005/8/layout/list1" loCatId="list" qsTypeId="urn:microsoft.com/office/officeart/2005/8/quickstyle/simple5" qsCatId="simple" csTypeId="urn:microsoft.com/office/officeart/2005/8/colors/colorful4" csCatId="colorful" phldr="1"/>
      <dgm:spPr/>
      <dgm:t>
        <a:bodyPr/>
        <a:lstStyle/>
        <a:p>
          <a:endParaRPr lang="pt-BR"/>
        </a:p>
      </dgm:t>
    </dgm:pt>
    <dgm:pt modelId="{71300EFF-0D07-4EB4-AC60-A4CD46EAE35D}">
      <dgm:prSet phldrT="[Texto]" custT="1"/>
      <dgm:spPr>
        <a:solidFill>
          <a:srgbClr val="0070C0"/>
        </a:solidFill>
      </dgm:spPr>
      <dgm:t>
        <a:bodyPr/>
        <a:lstStyle/>
        <a:p>
          <a:pPr algn="ctr"/>
          <a:r>
            <a:rPr lang="pt-BR" sz="4400" dirty="0"/>
            <a:t>Ações Setoriais – SVS</a:t>
          </a:r>
        </a:p>
      </dgm:t>
    </dgm:pt>
    <dgm:pt modelId="{416DE3E5-094F-4CC9-B50C-368D336F6A37}" type="parTrans" cxnId="{40B4CF18-CD50-4853-830E-A02940960C31}">
      <dgm:prSet/>
      <dgm:spPr/>
      <dgm:t>
        <a:bodyPr/>
        <a:lstStyle/>
        <a:p>
          <a:endParaRPr lang="pt-BR" sz="1400"/>
        </a:p>
      </dgm:t>
    </dgm:pt>
    <dgm:pt modelId="{7161BA31-AFCB-446A-998C-B2029B5444FD}" type="sibTrans" cxnId="{40B4CF18-CD50-4853-830E-A02940960C31}">
      <dgm:prSet/>
      <dgm:spPr/>
      <dgm:t>
        <a:bodyPr/>
        <a:lstStyle/>
        <a:p>
          <a:endParaRPr lang="pt-BR" sz="1400"/>
        </a:p>
      </dgm:t>
    </dgm:pt>
    <dgm:pt modelId="{07556997-4027-40A0-AFAF-1ADD85CE2C89}">
      <dgm:prSet phldrT="[Texto]" custT="1"/>
      <dgm:spPr/>
      <dgm:t>
        <a:bodyPr anchor="ctr" anchorCtr="0"/>
        <a:lstStyle/>
        <a:p>
          <a:pPr algn="ctr"/>
          <a:r>
            <a:rPr lang="pt-BR" sz="3200" dirty="0"/>
            <a:t>PRIMEIRO QUADRIMESTRE 2024</a:t>
          </a:r>
        </a:p>
      </dgm:t>
    </dgm:pt>
    <dgm:pt modelId="{63892409-BE4B-4D65-8151-BE6F963A0454}" type="parTrans" cxnId="{48E7BAAB-5256-43AD-9045-4DA10C71A089}">
      <dgm:prSet/>
      <dgm:spPr/>
      <dgm:t>
        <a:bodyPr/>
        <a:lstStyle/>
        <a:p>
          <a:endParaRPr lang="pt-BR" sz="1400"/>
        </a:p>
      </dgm:t>
    </dgm:pt>
    <dgm:pt modelId="{78199170-8C60-4E9E-884A-516A7E9CC50C}" type="sibTrans" cxnId="{48E7BAAB-5256-43AD-9045-4DA10C71A089}">
      <dgm:prSet/>
      <dgm:spPr/>
      <dgm:t>
        <a:bodyPr/>
        <a:lstStyle/>
        <a:p>
          <a:endParaRPr lang="pt-BR" sz="1400"/>
        </a:p>
      </dgm:t>
    </dgm:pt>
    <dgm:pt modelId="{B9B21AF6-0E09-479A-A174-BCCBA1DA3BCD}" type="pres">
      <dgm:prSet presAssocID="{148B3A87-E171-4274-8727-BFA423B5AAB3}" presName="linear" presStyleCnt="0">
        <dgm:presLayoutVars>
          <dgm:dir/>
          <dgm:animLvl val="lvl"/>
          <dgm:resizeHandles val="exact"/>
        </dgm:presLayoutVars>
      </dgm:prSet>
      <dgm:spPr/>
    </dgm:pt>
    <dgm:pt modelId="{28D22DB8-71DB-4807-8FA5-45F316090949}" type="pres">
      <dgm:prSet presAssocID="{71300EFF-0D07-4EB4-AC60-A4CD46EAE35D}" presName="parentLin" presStyleCnt="0"/>
      <dgm:spPr/>
    </dgm:pt>
    <dgm:pt modelId="{D11B8F60-72A1-4F6D-A85C-49A4A9C2FDCC}" type="pres">
      <dgm:prSet presAssocID="{71300EFF-0D07-4EB4-AC60-A4CD46EAE35D}" presName="parentLeftMargin" presStyleLbl="node1" presStyleIdx="0" presStyleCnt="1"/>
      <dgm:spPr/>
    </dgm:pt>
    <dgm:pt modelId="{0D5F22D4-F695-40C3-A5BE-20A330E61700}" type="pres">
      <dgm:prSet presAssocID="{71300EFF-0D07-4EB4-AC60-A4CD46EAE35D}" presName="parentText" presStyleLbl="node1" presStyleIdx="0" presStyleCnt="1" custLinFactNeighborX="-96846" custLinFactNeighborY="2188">
        <dgm:presLayoutVars>
          <dgm:chMax val="0"/>
          <dgm:bulletEnabled val="1"/>
        </dgm:presLayoutVars>
      </dgm:prSet>
      <dgm:spPr/>
    </dgm:pt>
    <dgm:pt modelId="{53163D3A-0013-4B15-8350-265F2FD2CDBE}" type="pres">
      <dgm:prSet presAssocID="{71300EFF-0D07-4EB4-AC60-A4CD46EAE35D}" presName="negativeSpace" presStyleCnt="0"/>
      <dgm:spPr/>
    </dgm:pt>
    <dgm:pt modelId="{9728C2D0-5480-4F74-AEB8-63406B58A06E}" type="pres">
      <dgm:prSet presAssocID="{71300EFF-0D07-4EB4-AC60-A4CD46EAE35D}" presName="childText" presStyleLbl="conFgAcc1" presStyleIdx="0" presStyleCnt="1">
        <dgm:presLayoutVars>
          <dgm:bulletEnabled val="1"/>
        </dgm:presLayoutVars>
      </dgm:prSet>
      <dgm:spPr/>
    </dgm:pt>
  </dgm:ptLst>
  <dgm:cxnLst>
    <dgm:cxn modelId="{40B4CF18-CD50-4853-830E-A02940960C31}" srcId="{148B3A87-E171-4274-8727-BFA423B5AAB3}" destId="{71300EFF-0D07-4EB4-AC60-A4CD46EAE35D}" srcOrd="0" destOrd="0" parTransId="{416DE3E5-094F-4CC9-B50C-368D336F6A37}" sibTransId="{7161BA31-AFCB-446A-998C-B2029B5444FD}"/>
    <dgm:cxn modelId="{1370671A-5C54-4D2F-9614-517D1A534B4E}" type="presOf" srcId="{148B3A87-E171-4274-8727-BFA423B5AAB3}" destId="{B9B21AF6-0E09-479A-A174-BCCBA1DA3BCD}" srcOrd="0" destOrd="0" presId="urn:microsoft.com/office/officeart/2005/8/layout/list1"/>
    <dgm:cxn modelId="{950C721B-2676-45D0-8C2E-CCB6B31E49DE}" type="presOf" srcId="{71300EFF-0D07-4EB4-AC60-A4CD46EAE35D}" destId="{0D5F22D4-F695-40C3-A5BE-20A330E61700}" srcOrd="1" destOrd="0" presId="urn:microsoft.com/office/officeart/2005/8/layout/list1"/>
    <dgm:cxn modelId="{48E7BAAB-5256-43AD-9045-4DA10C71A089}" srcId="{71300EFF-0D07-4EB4-AC60-A4CD46EAE35D}" destId="{07556997-4027-40A0-AFAF-1ADD85CE2C89}" srcOrd="0" destOrd="0" parTransId="{63892409-BE4B-4D65-8151-BE6F963A0454}" sibTransId="{78199170-8C60-4E9E-884A-516A7E9CC50C}"/>
    <dgm:cxn modelId="{ED510BD2-7367-46AE-9987-D4578F9F579D}" type="presOf" srcId="{71300EFF-0D07-4EB4-AC60-A4CD46EAE35D}" destId="{D11B8F60-72A1-4F6D-A85C-49A4A9C2FDCC}" srcOrd="0" destOrd="0" presId="urn:microsoft.com/office/officeart/2005/8/layout/list1"/>
    <dgm:cxn modelId="{C4D670DD-283A-41A8-BFD5-FBA7A23076B7}" type="presOf" srcId="{07556997-4027-40A0-AFAF-1ADD85CE2C89}" destId="{9728C2D0-5480-4F74-AEB8-63406B58A06E}" srcOrd="0" destOrd="0" presId="urn:microsoft.com/office/officeart/2005/8/layout/list1"/>
    <dgm:cxn modelId="{E1676904-D491-4DBB-B245-944A0630830D}" type="presParOf" srcId="{B9B21AF6-0E09-479A-A174-BCCBA1DA3BCD}" destId="{28D22DB8-71DB-4807-8FA5-45F316090949}" srcOrd="0" destOrd="0" presId="urn:microsoft.com/office/officeart/2005/8/layout/list1"/>
    <dgm:cxn modelId="{C5BE139A-6468-46FE-A375-F9D0A76769D8}" type="presParOf" srcId="{28D22DB8-71DB-4807-8FA5-45F316090949}" destId="{D11B8F60-72A1-4F6D-A85C-49A4A9C2FDCC}" srcOrd="0" destOrd="0" presId="urn:microsoft.com/office/officeart/2005/8/layout/list1"/>
    <dgm:cxn modelId="{0889AE58-67CB-4E30-B78C-108F82AC23C1}" type="presParOf" srcId="{28D22DB8-71DB-4807-8FA5-45F316090949}" destId="{0D5F22D4-F695-40C3-A5BE-20A330E61700}" srcOrd="1" destOrd="0" presId="urn:microsoft.com/office/officeart/2005/8/layout/list1"/>
    <dgm:cxn modelId="{9D86D7A2-6FB8-4608-9658-99D4B004EEBB}" type="presParOf" srcId="{B9B21AF6-0E09-479A-A174-BCCBA1DA3BCD}" destId="{53163D3A-0013-4B15-8350-265F2FD2CDBE}" srcOrd="1" destOrd="0" presId="urn:microsoft.com/office/officeart/2005/8/layout/list1"/>
    <dgm:cxn modelId="{827332A8-2D9E-4131-9C2C-4A24BAA92DBF}" type="presParOf" srcId="{B9B21AF6-0E09-479A-A174-BCCBA1DA3BCD}" destId="{9728C2D0-5480-4F74-AEB8-63406B58A06E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28C2D0-5480-4F74-AEB8-63406B58A06E}">
      <dsp:nvSpPr>
        <dsp:cNvPr id="0" name=""/>
        <dsp:cNvSpPr/>
      </dsp:nvSpPr>
      <dsp:spPr>
        <a:xfrm>
          <a:off x="0" y="859988"/>
          <a:ext cx="7775575" cy="190496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3471" tIns="1228852" rIns="603471" bIns="227584" numCol="1" spcCol="1270" anchor="ctr" anchorCtr="0">
          <a:noAutofit/>
        </a:bodyPr>
        <a:lstStyle/>
        <a:p>
          <a:pPr marL="285750" lvl="1" indent="-285750" algn="ctr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3200" kern="1200" dirty="0"/>
            <a:t>PRIMEIRO QUADRIMESTRE 2024</a:t>
          </a:r>
        </a:p>
      </dsp:txBody>
      <dsp:txXfrm>
        <a:off x="0" y="859988"/>
        <a:ext cx="7775575" cy="1904962"/>
      </dsp:txXfrm>
    </dsp:sp>
    <dsp:sp modelId="{0D5F22D4-F695-40C3-A5BE-20A330E61700}">
      <dsp:nvSpPr>
        <dsp:cNvPr id="0" name=""/>
        <dsp:cNvSpPr/>
      </dsp:nvSpPr>
      <dsp:spPr>
        <a:xfrm>
          <a:off x="12262" y="0"/>
          <a:ext cx="5442902" cy="174168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5729" tIns="0" rIns="205729" bIns="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4400" kern="1200" dirty="0"/>
            <a:t>RESULTADOS </a:t>
          </a:r>
        </a:p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4400" kern="1200" dirty="0"/>
            <a:t>DE INDICADORES</a:t>
          </a:r>
        </a:p>
      </dsp:txBody>
      <dsp:txXfrm>
        <a:off x="97284" y="85022"/>
        <a:ext cx="5272858" cy="157163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28C2D0-5480-4F74-AEB8-63406B58A06E}">
      <dsp:nvSpPr>
        <dsp:cNvPr id="0" name=""/>
        <dsp:cNvSpPr/>
      </dsp:nvSpPr>
      <dsp:spPr>
        <a:xfrm>
          <a:off x="0" y="886880"/>
          <a:ext cx="8064896" cy="190496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25926" tIns="1228852" rIns="625926" bIns="227584" numCol="1" spcCol="1270" anchor="ctr" anchorCtr="0">
          <a:noAutofit/>
        </a:bodyPr>
        <a:lstStyle/>
        <a:p>
          <a:pPr marL="285750" lvl="1" indent="-285750" algn="ctr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3200" kern="1200" dirty="0"/>
            <a:t> PRIMEIRO QUADRIMESTRE 2024</a:t>
          </a:r>
        </a:p>
      </dsp:txBody>
      <dsp:txXfrm>
        <a:off x="0" y="886880"/>
        <a:ext cx="8064896" cy="1904962"/>
      </dsp:txXfrm>
    </dsp:sp>
    <dsp:sp modelId="{0D5F22D4-F695-40C3-A5BE-20A330E61700}">
      <dsp:nvSpPr>
        <dsp:cNvPr id="0" name=""/>
        <dsp:cNvSpPr/>
      </dsp:nvSpPr>
      <dsp:spPr>
        <a:xfrm>
          <a:off x="0" y="82137"/>
          <a:ext cx="5645427" cy="1741680"/>
        </a:xfrm>
        <a:prstGeom prst="roundRect">
          <a:avLst/>
        </a:prstGeom>
        <a:solidFill>
          <a:srgbClr val="0070C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13384" tIns="0" rIns="213384" bIns="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4400" kern="1200" dirty="0"/>
            <a:t>Ações Setoriais – SAB</a:t>
          </a:r>
        </a:p>
      </dsp:txBody>
      <dsp:txXfrm>
        <a:off x="85022" y="167159"/>
        <a:ext cx="5475383" cy="157163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28C2D0-5480-4F74-AEB8-63406B58A06E}">
      <dsp:nvSpPr>
        <dsp:cNvPr id="0" name=""/>
        <dsp:cNvSpPr/>
      </dsp:nvSpPr>
      <dsp:spPr>
        <a:xfrm>
          <a:off x="0" y="902009"/>
          <a:ext cx="8078131" cy="19215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26953" tIns="1270508" rIns="626953" bIns="227584" numCol="1" spcCol="1270" anchor="ctr" anchorCtr="0">
          <a:noAutofit/>
        </a:bodyPr>
        <a:lstStyle/>
        <a:p>
          <a:pPr marL="285750" lvl="1" indent="-285750" algn="ctr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3200" kern="1200" dirty="0"/>
            <a:t>PRIMEIRO QUADRIMESTRE 2024</a:t>
          </a:r>
        </a:p>
      </dsp:txBody>
      <dsp:txXfrm>
        <a:off x="0" y="902009"/>
        <a:ext cx="8078131" cy="1921500"/>
      </dsp:txXfrm>
    </dsp:sp>
    <dsp:sp modelId="{0D5F22D4-F695-40C3-A5BE-20A330E61700}">
      <dsp:nvSpPr>
        <dsp:cNvPr id="0" name=""/>
        <dsp:cNvSpPr/>
      </dsp:nvSpPr>
      <dsp:spPr>
        <a:xfrm>
          <a:off x="0" y="3972"/>
          <a:ext cx="5654691" cy="1800720"/>
        </a:xfrm>
        <a:prstGeom prst="roundRect">
          <a:avLst/>
        </a:prstGeom>
        <a:solidFill>
          <a:srgbClr val="0070C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13734" tIns="0" rIns="213734" bIns="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4400" kern="1200" dirty="0"/>
            <a:t>Ações Setoriais – SAE</a:t>
          </a:r>
        </a:p>
      </dsp:txBody>
      <dsp:txXfrm>
        <a:off x="87904" y="91876"/>
        <a:ext cx="5478883" cy="162491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28C2D0-5480-4F74-AEB8-63406B58A06E}">
      <dsp:nvSpPr>
        <dsp:cNvPr id="0" name=""/>
        <dsp:cNvSpPr/>
      </dsp:nvSpPr>
      <dsp:spPr>
        <a:xfrm>
          <a:off x="0" y="886880"/>
          <a:ext cx="8064895" cy="190496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25926" tIns="1228852" rIns="625926" bIns="227584" numCol="1" spcCol="1270" anchor="ctr" anchorCtr="0">
          <a:noAutofit/>
        </a:bodyPr>
        <a:lstStyle/>
        <a:p>
          <a:pPr marL="285750" lvl="1" indent="-285750" algn="ctr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3200" kern="1200" dirty="0"/>
            <a:t>PRIMEIRO QUADRIMESTRE 2024</a:t>
          </a:r>
        </a:p>
      </dsp:txBody>
      <dsp:txXfrm>
        <a:off x="0" y="886880"/>
        <a:ext cx="8064895" cy="1904962"/>
      </dsp:txXfrm>
    </dsp:sp>
    <dsp:sp modelId="{0D5F22D4-F695-40C3-A5BE-20A330E61700}">
      <dsp:nvSpPr>
        <dsp:cNvPr id="0" name=""/>
        <dsp:cNvSpPr/>
      </dsp:nvSpPr>
      <dsp:spPr>
        <a:xfrm>
          <a:off x="12718" y="54148"/>
          <a:ext cx="5645427" cy="1741680"/>
        </a:xfrm>
        <a:prstGeom prst="roundRect">
          <a:avLst/>
        </a:prstGeom>
        <a:solidFill>
          <a:srgbClr val="0070C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13384" tIns="0" rIns="213384" bIns="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4400" kern="1200" dirty="0"/>
            <a:t>Ações Setoriais – SVS</a:t>
          </a:r>
        </a:p>
      </dsp:txBody>
      <dsp:txXfrm>
        <a:off x="97740" y="139170"/>
        <a:ext cx="5475383" cy="157163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C15F405D-D281-430E-AF8D-56D85516B61C}" type="datetimeFigureOut">
              <a:rPr lang="pt-BR" smtClean="0"/>
              <a:t>25/06/2024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333C3217-2502-444F-A65E-8699A06C6B2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847927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8500"/>
            <a:ext cx="6207125" cy="34909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spcFirstLastPara="1" wrap="square" lIns="93308" tIns="93308" rIns="93308" bIns="93308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455749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20:notes"/>
          <p:cNvSpPr txBox="1">
            <a:spLocks noGrp="1"/>
          </p:cNvSpPr>
          <p:nvPr>
            <p:ph type="body" idx="1"/>
          </p:nvPr>
        </p:nvSpPr>
        <p:spPr>
          <a:xfrm>
            <a:off x="1022251" y="3328892"/>
            <a:ext cx="8178010" cy="2723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8" tIns="46641" rIns="93308" bIns="46641" anchor="t" anchorCtr="0">
            <a:noAutofit/>
          </a:bodyPr>
          <a:lstStyle/>
          <a:p>
            <a:pPr>
              <a:buSzPts val="1400"/>
            </a:pPr>
            <a:endParaRPr/>
          </a:p>
        </p:txBody>
      </p:sp>
      <p:sp>
        <p:nvSpPr>
          <p:cNvPr id="281" name="Google Shape;281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35300" y="865188"/>
            <a:ext cx="4152900" cy="23352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622858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20:notes"/>
          <p:cNvSpPr txBox="1">
            <a:spLocks noGrp="1"/>
          </p:cNvSpPr>
          <p:nvPr>
            <p:ph type="body" idx="1"/>
          </p:nvPr>
        </p:nvSpPr>
        <p:spPr>
          <a:xfrm>
            <a:off x="1022251" y="3328892"/>
            <a:ext cx="8178010" cy="2723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8" tIns="46641" rIns="93308" bIns="46641" anchor="t" anchorCtr="0">
            <a:noAutofit/>
          </a:bodyPr>
          <a:lstStyle/>
          <a:p>
            <a:pPr>
              <a:buSzPts val="1400"/>
            </a:pPr>
            <a:endParaRPr/>
          </a:p>
        </p:txBody>
      </p:sp>
      <p:sp>
        <p:nvSpPr>
          <p:cNvPr id="281" name="Google Shape;281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35300" y="865188"/>
            <a:ext cx="4152900" cy="23352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1329320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20:notes"/>
          <p:cNvSpPr txBox="1">
            <a:spLocks noGrp="1"/>
          </p:cNvSpPr>
          <p:nvPr>
            <p:ph type="body" idx="1"/>
          </p:nvPr>
        </p:nvSpPr>
        <p:spPr>
          <a:xfrm>
            <a:off x="1022251" y="3328892"/>
            <a:ext cx="8178010" cy="2723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8" tIns="46641" rIns="93308" bIns="46641" anchor="t" anchorCtr="0">
            <a:noAutofit/>
          </a:bodyPr>
          <a:lstStyle/>
          <a:p>
            <a:pPr>
              <a:buSzPts val="1400"/>
            </a:pPr>
            <a:endParaRPr/>
          </a:p>
        </p:txBody>
      </p:sp>
      <p:sp>
        <p:nvSpPr>
          <p:cNvPr id="281" name="Google Shape;281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35300" y="865188"/>
            <a:ext cx="4152900" cy="23352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2517435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18:notes"/>
          <p:cNvSpPr txBox="1">
            <a:spLocks noGrp="1"/>
          </p:cNvSpPr>
          <p:nvPr>
            <p:ph type="body" idx="1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</p:spPr>
        <p:txBody>
          <a:bodyPr spcFirstLastPara="1" wrap="square" lIns="93308" tIns="46641" rIns="93308" bIns="46641" anchor="t" anchorCtr="0">
            <a:noAutofit/>
          </a:bodyPr>
          <a:lstStyle/>
          <a:p>
            <a:endParaRPr/>
          </a:p>
        </p:txBody>
      </p:sp>
      <p:sp>
        <p:nvSpPr>
          <p:cNvPr id="155" name="Google Shape;155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151274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7:notes"/>
          <p:cNvSpPr txBox="1">
            <a:spLocks noGrp="1"/>
          </p:cNvSpPr>
          <p:nvPr>
            <p:ph type="body" idx="1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</p:spPr>
        <p:txBody>
          <a:bodyPr spcFirstLastPara="1" wrap="square" lIns="93308" tIns="46641" rIns="93308" bIns="46641" anchor="t" anchorCtr="0">
            <a:noAutofit/>
          </a:bodyPr>
          <a:lstStyle/>
          <a:p>
            <a:endParaRPr/>
          </a:p>
        </p:txBody>
      </p:sp>
      <p:sp>
        <p:nvSpPr>
          <p:cNvPr id="146" name="Google Shape;146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752955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7:notes"/>
          <p:cNvSpPr txBox="1">
            <a:spLocks noGrp="1"/>
          </p:cNvSpPr>
          <p:nvPr>
            <p:ph type="body" idx="1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</p:spPr>
        <p:txBody>
          <a:bodyPr spcFirstLastPara="1" wrap="square" lIns="93308" tIns="46641" rIns="93308" bIns="46641" anchor="t" anchorCtr="0">
            <a:noAutofit/>
          </a:bodyPr>
          <a:lstStyle/>
          <a:p>
            <a:endParaRPr/>
          </a:p>
        </p:txBody>
      </p:sp>
      <p:sp>
        <p:nvSpPr>
          <p:cNvPr id="146" name="Google Shape;146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882608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18:notes"/>
          <p:cNvSpPr txBox="1">
            <a:spLocks noGrp="1"/>
          </p:cNvSpPr>
          <p:nvPr>
            <p:ph type="body" idx="1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</p:spPr>
        <p:txBody>
          <a:bodyPr spcFirstLastPara="1" wrap="square" lIns="93308" tIns="46641" rIns="93308" bIns="46641" anchor="t" anchorCtr="0">
            <a:noAutofit/>
          </a:bodyPr>
          <a:lstStyle/>
          <a:p>
            <a:endParaRPr/>
          </a:p>
        </p:txBody>
      </p:sp>
      <p:sp>
        <p:nvSpPr>
          <p:cNvPr id="155" name="Google Shape;155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226791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18:notes"/>
          <p:cNvSpPr txBox="1">
            <a:spLocks noGrp="1"/>
          </p:cNvSpPr>
          <p:nvPr>
            <p:ph type="body" idx="1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</p:spPr>
        <p:txBody>
          <a:bodyPr spcFirstLastPara="1" wrap="square" lIns="93308" tIns="46641" rIns="93308" bIns="46641" anchor="t" anchorCtr="0">
            <a:noAutofit/>
          </a:bodyPr>
          <a:lstStyle/>
          <a:p>
            <a:endParaRPr/>
          </a:p>
        </p:txBody>
      </p:sp>
      <p:sp>
        <p:nvSpPr>
          <p:cNvPr id="155" name="Google Shape;155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270712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5058491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18:notes"/>
          <p:cNvSpPr txBox="1">
            <a:spLocks noGrp="1"/>
          </p:cNvSpPr>
          <p:nvPr>
            <p:ph type="body" idx="1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</p:spPr>
        <p:txBody>
          <a:bodyPr spcFirstLastPara="1" wrap="square" lIns="93308" tIns="46641" rIns="93308" bIns="46641" anchor="t" anchorCtr="0">
            <a:noAutofit/>
          </a:bodyPr>
          <a:lstStyle/>
          <a:p>
            <a:endParaRPr/>
          </a:p>
        </p:txBody>
      </p:sp>
      <p:sp>
        <p:nvSpPr>
          <p:cNvPr id="155" name="Google Shape;155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758434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20:notes"/>
          <p:cNvSpPr txBox="1">
            <a:spLocks noGrp="1"/>
          </p:cNvSpPr>
          <p:nvPr>
            <p:ph type="body" idx="1"/>
          </p:nvPr>
        </p:nvSpPr>
        <p:spPr>
          <a:xfrm>
            <a:off x="1022251" y="3328892"/>
            <a:ext cx="8178010" cy="2723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8" tIns="46641" rIns="93308" bIns="46641" anchor="t" anchorCtr="0">
            <a:noAutofit/>
          </a:bodyPr>
          <a:lstStyle/>
          <a:p>
            <a:pPr>
              <a:buSzPts val="1400"/>
            </a:pPr>
            <a:endParaRPr/>
          </a:p>
        </p:txBody>
      </p:sp>
      <p:sp>
        <p:nvSpPr>
          <p:cNvPr id="281" name="Google Shape;281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35300" y="865188"/>
            <a:ext cx="4152900" cy="23352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63405021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18:notes"/>
          <p:cNvSpPr txBox="1">
            <a:spLocks noGrp="1"/>
          </p:cNvSpPr>
          <p:nvPr>
            <p:ph type="body" idx="1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</p:spPr>
        <p:txBody>
          <a:bodyPr spcFirstLastPara="1" wrap="square" lIns="93308" tIns="46641" rIns="93308" bIns="46641" anchor="t" anchorCtr="0">
            <a:noAutofit/>
          </a:bodyPr>
          <a:lstStyle/>
          <a:p>
            <a:endParaRPr/>
          </a:p>
        </p:txBody>
      </p:sp>
      <p:sp>
        <p:nvSpPr>
          <p:cNvPr id="155" name="Google Shape;155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0660272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18:notes"/>
          <p:cNvSpPr txBox="1">
            <a:spLocks noGrp="1"/>
          </p:cNvSpPr>
          <p:nvPr>
            <p:ph type="body" idx="1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</p:spPr>
        <p:txBody>
          <a:bodyPr spcFirstLastPara="1" wrap="square" lIns="93308" tIns="46641" rIns="93308" bIns="46641" anchor="t" anchorCtr="0">
            <a:noAutofit/>
          </a:bodyPr>
          <a:lstStyle/>
          <a:p>
            <a:endParaRPr/>
          </a:p>
        </p:txBody>
      </p:sp>
      <p:sp>
        <p:nvSpPr>
          <p:cNvPr id="155" name="Google Shape;155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6895294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18:notes"/>
          <p:cNvSpPr txBox="1">
            <a:spLocks noGrp="1"/>
          </p:cNvSpPr>
          <p:nvPr>
            <p:ph type="body" idx="1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</p:spPr>
        <p:txBody>
          <a:bodyPr spcFirstLastPara="1" wrap="square" lIns="93308" tIns="46641" rIns="93308" bIns="46641" anchor="t" anchorCtr="0">
            <a:noAutofit/>
          </a:bodyPr>
          <a:lstStyle/>
          <a:p>
            <a:endParaRPr/>
          </a:p>
        </p:txBody>
      </p:sp>
      <p:sp>
        <p:nvSpPr>
          <p:cNvPr id="155" name="Google Shape;155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9170562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18:notes"/>
          <p:cNvSpPr txBox="1">
            <a:spLocks noGrp="1"/>
          </p:cNvSpPr>
          <p:nvPr>
            <p:ph type="body" idx="1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</p:spPr>
        <p:txBody>
          <a:bodyPr spcFirstLastPara="1" wrap="square" lIns="93308" tIns="46641" rIns="93308" bIns="46641" anchor="t" anchorCtr="0">
            <a:noAutofit/>
          </a:bodyPr>
          <a:lstStyle/>
          <a:p>
            <a:endParaRPr/>
          </a:p>
        </p:txBody>
      </p:sp>
      <p:sp>
        <p:nvSpPr>
          <p:cNvPr id="155" name="Google Shape;155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3834076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6606584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20:notes"/>
          <p:cNvSpPr txBox="1">
            <a:spLocks noGrp="1"/>
          </p:cNvSpPr>
          <p:nvPr>
            <p:ph type="body" idx="1"/>
          </p:nvPr>
        </p:nvSpPr>
        <p:spPr>
          <a:xfrm>
            <a:off x="1022251" y="3328892"/>
            <a:ext cx="8178010" cy="2723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8" tIns="46641" rIns="93308" bIns="46641" anchor="t" anchorCtr="0">
            <a:noAutofit/>
          </a:bodyPr>
          <a:lstStyle/>
          <a:p>
            <a:pPr>
              <a:buSzPts val="1400"/>
            </a:pPr>
            <a:endParaRPr/>
          </a:p>
        </p:txBody>
      </p:sp>
      <p:sp>
        <p:nvSpPr>
          <p:cNvPr id="281" name="Google Shape;281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35300" y="865188"/>
            <a:ext cx="4152900" cy="23352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59732117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20:notes"/>
          <p:cNvSpPr txBox="1">
            <a:spLocks noGrp="1"/>
          </p:cNvSpPr>
          <p:nvPr>
            <p:ph type="body" idx="1"/>
          </p:nvPr>
        </p:nvSpPr>
        <p:spPr>
          <a:xfrm>
            <a:off x="1022251" y="3328892"/>
            <a:ext cx="8178010" cy="2723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8" tIns="46641" rIns="93308" bIns="46641" anchor="t" anchorCtr="0">
            <a:noAutofit/>
          </a:bodyPr>
          <a:lstStyle/>
          <a:p>
            <a:pPr>
              <a:buSzPts val="1400"/>
            </a:pPr>
            <a:endParaRPr dirty="0"/>
          </a:p>
        </p:txBody>
      </p:sp>
      <p:sp>
        <p:nvSpPr>
          <p:cNvPr id="281" name="Google Shape;281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35300" y="865188"/>
            <a:ext cx="4152900" cy="23352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85554599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20:notes"/>
          <p:cNvSpPr txBox="1">
            <a:spLocks noGrp="1"/>
          </p:cNvSpPr>
          <p:nvPr>
            <p:ph type="body" idx="1"/>
          </p:nvPr>
        </p:nvSpPr>
        <p:spPr>
          <a:xfrm>
            <a:off x="1022251" y="3328892"/>
            <a:ext cx="8178010" cy="2723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8" tIns="46641" rIns="93308" bIns="46641" anchor="t" anchorCtr="0">
            <a:noAutofit/>
          </a:bodyPr>
          <a:lstStyle/>
          <a:p>
            <a:pPr>
              <a:buSzPts val="1400"/>
            </a:pPr>
            <a:endParaRPr/>
          </a:p>
        </p:txBody>
      </p:sp>
      <p:sp>
        <p:nvSpPr>
          <p:cNvPr id="281" name="Google Shape;281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35300" y="865188"/>
            <a:ext cx="4152900" cy="23352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96951674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20:notes"/>
          <p:cNvSpPr txBox="1">
            <a:spLocks noGrp="1"/>
          </p:cNvSpPr>
          <p:nvPr>
            <p:ph type="body" idx="1"/>
          </p:nvPr>
        </p:nvSpPr>
        <p:spPr>
          <a:xfrm>
            <a:off x="1022251" y="3328892"/>
            <a:ext cx="8178010" cy="2723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8" tIns="46641" rIns="93308" bIns="46641" anchor="t" anchorCtr="0">
            <a:noAutofit/>
          </a:bodyPr>
          <a:lstStyle/>
          <a:p>
            <a:pPr>
              <a:buSzPts val="1400"/>
            </a:pPr>
            <a:endParaRPr dirty="0"/>
          </a:p>
        </p:txBody>
      </p:sp>
      <p:sp>
        <p:nvSpPr>
          <p:cNvPr id="281" name="Google Shape;281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35300" y="865188"/>
            <a:ext cx="4152900" cy="23352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80615916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20:notes"/>
          <p:cNvSpPr txBox="1">
            <a:spLocks noGrp="1"/>
          </p:cNvSpPr>
          <p:nvPr>
            <p:ph type="body" idx="1"/>
          </p:nvPr>
        </p:nvSpPr>
        <p:spPr>
          <a:xfrm>
            <a:off x="1022251" y="3328892"/>
            <a:ext cx="8178010" cy="2723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8" tIns="46641" rIns="93308" bIns="46641" anchor="t" anchorCtr="0">
            <a:noAutofit/>
          </a:bodyPr>
          <a:lstStyle/>
          <a:p>
            <a:pPr>
              <a:buSzPts val="1400"/>
            </a:pPr>
            <a:endParaRPr dirty="0"/>
          </a:p>
        </p:txBody>
      </p:sp>
      <p:sp>
        <p:nvSpPr>
          <p:cNvPr id="281" name="Google Shape;281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35300" y="865188"/>
            <a:ext cx="4152900" cy="23352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8657608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20:notes"/>
          <p:cNvSpPr txBox="1">
            <a:spLocks noGrp="1"/>
          </p:cNvSpPr>
          <p:nvPr>
            <p:ph type="body" idx="1"/>
          </p:nvPr>
        </p:nvSpPr>
        <p:spPr>
          <a:xfrm>
            <a:off x="1022251" y="3328892"/>
            <a:ext cx="8178010" cy="2723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8" tIns="46641" rIns="93308" bIns="46641" anchor="t" anchorCtr="0">
            <a:noAutofit/>
          </a:bodyPr>
          <a:lstStyle/>
          <a:p>
            <a:pPr>
              <a:buSzPts val="1400"/>
            </a:pPr>
            <a:endParaRPr/>
          </a:p>
        </p:txBody>
      </p:sp>
      <p:sp>
        <p:nvSpPr>
          <p:cNvPr id="281" name="Google Shape;281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35300" y="865188"/>
            <a:ext cx="4152900" cy="23352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08011772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20:notes"/>
          <p:cNvSpPr txBox="1">
            <a:spLocks noGrp="1"/>
          </p:cNvSpPr>
          <p:nvPr>
            <p:ph type="body" idx="1"/>
          </p:nvPr>
        </p:nvSpPr>
        <p:spPr>
          <a:xfrm>
            <a:off x="1022251" y="3328892"/>
            <a:ext cx="8178010" cy="2723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8" tIns="46641" rIns="93308" bIns="46641" anchor="t" anchorCtr="0">
            <a:noAutofit/>
          </a:bodyPr>
          <a:lstStyle/>
          <a:p>
            <a:pPr>
              <a:buSzPts val="1400"/>
            </a:pPr>
            <a:endParaRPr dirty="0"/>
          </a:p>
        </p:txBody>
      </p:sp>
      <p:sp>
        <p:nvSpPr>
          <p:cNvPr id="281" name="Google Shape;281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35300" y="865188"/>
            <a:ext cx="4152900" cy="23352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39874032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20:notes"/>
          <p:cNvSpPr txBox="1">
            <a:spLocks noGrp="1"/>
          </p:cNvSpPr>
          <p:nvPr>
            <p:ph type="body" idx="1"/>
          </p:nvPr>
        </p:nvSpPr>
        <p:spPr>
          <a:xfrm>
            <a:off x="1022251" y="3328892"/>
            <a:ext cx="8178010" cy="2723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8" tIns="46641" rIns="93308" bIns="46641" anchor="t" anchorCtr="0">
            <a:noAutofit/>
          </a:bodyPr>
          <a:lstStyle/>
          <a:p>
            <a:pPr>
              <a:buSzPts val="1400"/>
            </a:pPr>
            <a:endParaRPr dirty="0"/>
          </a:p>
        </p:txBody>
      </p:sp>
      <p:sp>
        <p:nvSpPr>
          <p:cNvPr id="281" name="Google Shape;281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35300" y="865188"/>
            <a:ext cx="4152900" cy="23352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6397643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20:notes"/>
          <p:cNvSpPr txBox="1">
            <a:spLocks noGrp="1"/>
          </p:cNvSpPr>
          <p:nvPr>
            <p:ph type="body" idx="1"/>
          </p:nvPr>
        </p:nvSpPr>
        <p:spPr>
          <a:xfrm>
            <a:off x="1022251" y="3328892"/>
            <a:ext cx="8178010" cy="2723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8" tIns="46641" rIns="93308" bIns="46641" anchor="t" anchorCtr="0">
            <a:noAutofit/>
          </a:bodyPr>
          <a:lstStyle/>
          <a:p>
            <a:pPr>
              <a:buSzPts val="1400"/>
            </a:pPr>
            <a:endParaRPr dirty="0"/>
          </a:p>
        </p:txBody>
      </p:sp>
      <p:sp>
        <p:nvSpPr>
          <p:cNvPr id="281" name="Google Shape;281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35300" y="865188"/>
            <a:ext cx="4152900" cy="23352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60102715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20:notes"/>
          <p:cNvSpPr txBox="1">
            <a:spLocks noGrp="1"/>
          </p:cNvSpPr>
          <p:nvPr>
            <p:ph type="body" idx="1"/>
          </p:nvPr>
        </p:nvSpPr>
        <p:spPr>
          <a:xfrm>
            <a:off x="1022251" y="3328892"/>
            <a:ext cx="8178010" cy="2723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8" tIns="46641" rIns="93308" bIns="46641" anchor="t" anchorCtr="0">
            <a:noAutofit/>
          </a:bodyPr>
          <a:lstStyle/>
          <a:p>
            <a:pPr>
              <a:buSzPts val="1400"/>
            </a:pPr>
            <a:endParaRPr/>
          </a:p>
        </p:txBody>
      </p:sp>
      <p:sp>
        <p:nvSpPr>
          <p:cNvPr id="281" name="Google Shape;281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35300" y="865188"/>
            <a:ext cx="4152900" cy="23352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60282820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20:notes"/>
          <p:cNvSpPr txBox="1">
            <a:spLocks noGrp="1"/>
          </p:cNvSpPr>
          <p:nvPr>
            <p:ph type="body" idx="1"/>
          </p:nvPr>
        </p:nvSpPr>
        <p:spPr>
          <a:xfrm>
            <a:off x="1022251" y="3328892"/>
            <a:ext cx="8178010" cy="2723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8" tIns="46641" rIns="93308" bIns="46641" anchor="t" anchorCtr="0">
            <a:noAutofit/>
          </a:bodyPr>
          <a:lstStyle/>
          <a:p>
            <a:pPr>
              <a:buSzPts val="1400"/>
            </a:pPr>
            <a:endParaRPr dirty="0"/>
          </a:p>
        </p:txBody>
      </p:sp>
      <p:sp>
        <p:nvSpPr>
          <p:cNvPr id="281" name="Google Shape;281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35300" y="865188"/>
            <a:ext cx="4152900" cy="23352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70934101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20:notes"/>
          <p:cNvSpPr txBox="1">
            <a:spLocks noGrp="1"/>
          </p:cNvSpPr>
          <p:nvPr>
            <p:ph type="body" idx="1"/>
          </p:nvPr>
        </p:nvSpPr>
        <p:spPr>
          <a:xfrm>
            <a:off x="1022251" y="3328892"/>
            <a:ext cx="8178010" cy="2723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8" tIns="46641" rIns="93308" bIns="46641" anchor="t" anchorCtr="0">
            <a:noAutofit/>
          </a:bodyPr>
          <a:lstStyle/>
          <a:p>
            <a:pPr>
              <a:buSzPts val="1400"/>
            </a:pPr>
            <a:endParaRPr dirty="0"/>
          </a:p>
        </p:txBody>
      </p:sp>
      <p:sp>
        <p:nvSpPr>
          <p:cNvPr id="281" name="Google Shape;281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35300" y="865188"/>
            <a:ext cx="4152900" cy="23352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26210914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20:notes"/>
          <p:cNvSpPr txBox="1">
            <a:spLocks noGrp="1"/>
          </p:cNvSpPr>
          <p:nvPr>
            <p:ph type="body" idx="1"/>
          </p:nvPr>
        </p:nvSpPr>
        <p:spPr>
          <a:xfrm>
            <a:off x="1022251" y="3328892"/>
            <a:ext cx="8178010" cy="2723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8" tIns="46641" rIns="93308" bIns="46641" anchor="t" anchorCtr="0">
            <a:noAutofit/>
          </a:bodyPr>
          <a:lstStyle/>
          <a:p>
            <a:pPr>
              <a:buSzPts val="1400"/>
            </a:pPr>
            <a:endParaRPr dirty="0"/>
          </a:p>
        </p:txBody>
      </p:sp>
      <p:sp>
        <p:nvSpPr>
          <p:cNvPr id="281" name="Google Shape;281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35300" y="865188"/>
            <a:ext cx="4152900" cy="23352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24371473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20:notes"/>
          <p:cNvSpPr txBox="1">
            <a:spLocks noGrp="1"/>
          </p:cNvSpPr>
          <p:nvPr>
            <p:ph type="body" idx="1"/>
          </p:nvPr>
        </p:nvSpPr>
        <p:spPr>
          <a:xfrm>
            <a:off x="1022251" y="3328892"/>
            <a:ext cx="8178010" cy="2723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8" tIns="46641" rIns="93308" bIns="46641" anchor="t" anchorCtr="0">
            <a:noAutofit/>
          </a:bodyPr>
          <a:lstStyle/>
          <a:p>
            <a:pPr>
              <a:buSzPts val="1400"/>
            </a:pPr>
            <a:endParaRPr dirty="0"/>
          </a:p>
        </p:txBody>
      </p:sp>
      <p:sp>
        <p:nvSpPr>
          <p:cNvPr id="281" name="Google Shape;281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35300" y="865188"/>
            <a:ext cx="4152900" cy="23352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0441734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3C3217-2502-444F-A65E-8699A06C6B2F}" type="slidenum">
              <a:rPr lang="pt-BR" smtClean="0"/>
              <a:t>39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1968226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20:notes"/>
          <p:cNvSpPr txBox="1">
            <a:spLocks noGrp="1"/>
          </p:cNvSpPr>
          <p:nvPr>
            <p:ph type="body" idx="1"/>
          </p:nvPr>
        </p:nvSpPr>
        <p:spPr>
          <a:xfrm>
            <a:off x="1022251" y="3328892"/>
            <a:ext cx="8178010" cy="2723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8" tIns="46641" rIns="93308" bIns="46641" anchor="t" anchorCtr="0">
            <a:noAutofit/>
          </a:bodyPr>
          <a:lstStyle/>
          <a:p>
            <a:pPr>
              <a:buSzPts val="1400"/>
            </a:pPr>
            <a:endParaRPr dirty="0"/>
          </a:p>
        </p:txBody>
      </p:sp>
      <p:sp>
        <p:nvSpPr>
          <p:cNvPr id="281" name="Google Shape;281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35300" y="865188"/>
            <a:ext cx="4152900" cy="23352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0008756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20:notes"/>
          <p:cNvSpPr txBox="1">
            <a:spLocks noGrp="1"/>
          </p:cNvSpPr>
          <p:nvPr>
            <p:ph type="body" idx="1"/>
          </p:nvPr>
        </p:nvSpPr>
        <p:spPr>
          <a:xfrm>
            <a:off x="1022251" y="3328892"/>
            <a:ext cx="8178010" cy="2723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8" tIns="46641" rIns="93308" bIns="46641" anchor="t" anchorCtr="0">
            <a:noAutofit/>
          </a:bodyPr>
          <a:lstStyle/>
          <a:p>
            <a:pPr>
              <a:buSzPts val="1400"/>
            </a:pPr>
            <a:endParaRPr/>
          </a:p>
        </p:txBody>
      </p:sp>
      <p:sp>
        <p:nvSpPr>
          <p:cNvPr id="281" name="Google Shape;281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35300" y="865188"/>
            <a:ext cx="4152900" cy="23352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65536281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3C3217-2502-444F-A65E-8699A06C6B2F}" type="slidenum">
              <a:rPr lang="pt-BR" smtClean="0"/>
              <a:t>41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5128903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3C3217-2502-444F-A65E-8699A06C6B2F}" type="slidenum">
              <a:rPr lang="pt-BR" smtClean="0"/>
              <a:t>44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611591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20:notes"/>
          <p:cNvSpPr txBox="1">
            <a:spLocks noGrp="1"/>
          </p:cNvSpPr>
          <p:nvPr>
            <p:ph type="body" idx="1"/>
          </p:nvPr>
        </p:nvSpPr>
        <p:spPr>
          <a:xfrm>
            <a:off x="1022251" y="3328892"/>
            <a:ext cx="8178010" cy="2723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8" tIns="46641" rIns="93308" bIns="46641" anchor="t" anchorCtr="0">
            <a:noAutofit/>
          </a:bodyPr>
          <a:lstStyle/>
          <a:p>
            <a:pPr>
              <a:buSzPts val="1400"/>
            </a:pPr>
            <a:endParaRPr dirty="0"/>
          </a:p>
        </p:txBody>
      </p:sp>
      <p:sp>
        <p:nvSpPr>
          <p:cNvPr id="281" name="Google Shape;281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35300" y="865188"/>
            <a:ext cx="4152900" cy="23352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977581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20:notes"/>
          <p:cNvSpPr txBox="1">
            <a:spLocks noGrp="1"/>
          </p:cNvSpPr>
          <p:nvPr>
            <p:ph type="body" idx="1"/>
          </p:nvPr>
        </p:nvSpPr>
        <p:spPr>
          <a:xfrm>
            <a:off x="1022251" y="3328892"/>
            <a:ext cx="8178010" cy="2723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8" tIns="46641" rIns="93308" bIns="46641" anchor="t" anchorCtr="0">
            <a:noAutofit/>
          </a:bodyPr>
          <a:lstStyle/>
          <a:p>
            <a:pPr>
              <a:buSzPts val="1400"/>
            </a:pPr>
            <a:endParaRPr/>
          </a:p>
        </p:txBody>
      </p:sp>
      <p:sp>
        <p:nvSpPr>
          <p:cNvPr id="281" name="Google Shape;281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35300" y="865188"/>
            <a:ext cx="4152900" cy="23352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2481336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20:notes"/>
          <p:cNvSpPr txBox="1">
            <a:spLocks noGrp="1"/>
          </p:cNvSpPr>
          <p:nvPr>
            <p:ph type="body" idx="1"/>
          </p:nvPr>
        </p:nvSpPr>
        <p:spPr>
          <a:xfrm>
            <a:off x="1022251" y="3328892"/>
            <a:ext cx="8178010" cy="2723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8" tIns="46641" rIns="93308" bIns="46641" anchor="t" anchorCtr="0">
            <a:noAutofit/>
          </a:bodyPr>
          <a:lstStyle/>
          <a:p>
            <a:pPr>
              <a:buSzPts val="1400"/>
            </a:pPr>
            <a:endParaRPr/>
          </a:p>
        </p:txBody>
      </p:sp>
      <p:sp>
        <p:nvSpPr>
          <p:cNvPr id="281" name="Google Shape;281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35300" y="865188"/>
            <a:ext cx="4152900" cy="23352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5024440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20:notes"/>
          <p:cNvSpPr txBox="1">
            <a:spLocks noGrp="1"/>
          </p:cNvSpPr>
          <p:nvPr>
            <p:ph type="body" idx="1"/>
          </p:nvPr>
        </p:nvSpPr>
        <p:spPr>
          <a:xfrm>
            <a:off x="1022251" y="3328892"/>
            <a:ext cx="8178010" cy="2723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8" tIns="46641" rIns="93308" bIns="46641" anchor="t" anchorCtr="0">
            <a:noAutofit/>
          </a:bodyPr>
          <a:lstStyle/>
          <a:p>
            <a:pPr>
              <a:buSzPts val="1400"/>
            </a:pPr>
            <a:endParaRPr/>
          </a:p>
        </p:txBody>
      </p:sp>
      <p:sp>
        <p:nvSpPr>
          <p:cNvPr id="281" name="Google Shape;281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35300" y="865188"/>
            <a:ext cx="4152900" cy="23352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5707698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20:notes"/>
          <p:cNvSpPr txBox="1">
            <a:spLocks noGrp="1"/>
          </p:cNvSpPr>
          <p:nvPr>
            <p:ph type="body" idx="1"/>
          </p:nvPr>
        </p:nvSpPr>
        <p:spPr>
          <a:xfrm>
            <a:off x="1022251" y="3328892"/>
            <a:ext cx="8178010" cy="2723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8" tIns="46641" rIns="93308" bIns="46641" anchor="t" anchorCtr="0">
            <a:noAutofit/>
          </a:bodyPr>
          <a:lstStyle/>
          <a:p>
            <a:pPr>
              <a:buSzPts val="1400"/>
            </a:pPr>
            <a:endParaRPr/>
          </a:p>
        </p:txBody>
      </p:sp>
      <p:sp>
        <p:nvSpPr>
          <p:cNvPr id="281" name="Google Shape;281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35300" y="865188"/>
            <a:ext cx="4152900" cy="23352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3003625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20:notes"/>
          <p:cNvSpPr txBox="1">
            <a:spLocks noGrp="1"/>
          </p:cNvSpPr>
          <p:nvPr>
            <p:ph type="body" idx="1"/>
          </p:nvPr>
        </p:nvSpPr>
        <p:spPr>
          <a:xfrm>
            <a:off x="1022251" y="3328892"/>
            <a:ext cx="8178010" cy="2723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8" tIns="46641" rIns="93308" bIns="46641" anchor="t" anchorCtr="0">
            <a:noAutofit/>
          </a:bodyPr>
          <a:lstStyle/>
          <a:p>
            <a:pPr>
              <a:buSzPts val="1400"/>
            </a:pPr>
            <a:endParaRPr/>
          </a:p>
        </p:txBody>
      </p:sp>
      <p:sp>
        <p:nvSpPr>
          <p:cNvPr id="281" name="Google Shape;281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35300" y="865188"/>
            <a:ext cx="4152900" cy="23352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0623805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4797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âmina de Abertura">
  <p:cSld name="Lâmina de Abertura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11;p2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22"/>
          <p:cNvSpPr txBox="1">
            <a:spLocks noGrp="1"/>
          </p:cNvSpPr>
          <p:nvPr>
            <p:ph type="title"/>
          </p:nvPr>
        </p:nvSpPr>
        <p:spPr>
          <a:xfrm>
            <a:off x="2540875" y="2324784"/>
            <a:ext cx="7110249" cy="15430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83EFF"/>
              </a:buClr>
              <a:buSzPts val="5400"/>
              <a:buFont typeface="Montserrat"/>
              <a:buNone/>
              <a:defRPr sz="5400" b="1" i="0" u="none" strike="noStrike" cap="none">
                <a:solidFill>
                  <a:srgbClr val="183E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717033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55980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73079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8339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3287686" y="274638"/>
            <a:ext cx="829471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3287686" y="1600205"/>
            <a:ext cx="8294713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8" name="CaixaDeTexto 7"/>
          <p:cNvSpPr txBox="1"/>
          <p:nvPr userDrawn="1"/>
        </p:nvSpPr>
        <p:spPr>
          <a:xfrm>
            <a:off x="6174902" y="6016347"/>
            <a:ext cx="25202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600" dirty="0"/>
              <a:t>Secretaria Municipal</a:t>
            </a:r>
            <a:endParaRPr lang="pt-BR" sz="1600" baseline="0" dirty="0"/>
          </a:p>
          <a:p>
            <a:pPr algn="r"/>
            <a:r>
              <a:rPr lang="pt-BR" sz="1600" b="1" dirty="0"/>
              <a:t>de Saúde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8DD2EB19-9AF2-6548-4004-67F048DB7B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29" r="10829" b="45239"/>
          <a:stretch/>
        </p:blipFill>
        <p:spPr>
          <a:xfrm rot="5400000">
            <a:off x="-1859441" y="1851719"/>
            <a:ext cx="6857998" cy="3154561"/>
          </a:xfrm>
          <a:prstGeom prst="rect">
            <a:avLst/>
          </a:prstGeom>
        </p:spPr>
      </p:pic>
      <p:grpSp>
        <p:nvGrpSpPr>
          <p:cNvPr id="7" name="Agrupar 6">
            <a:extLst>
              <a:ext uri="{FF2B5EF4-FFF2-40B4-BE49-F238E27FC236}">
                <a16:creationId xmlns:a16="http://schemas.microsoft.com/office/drawing/2014/main" id="{D1D13523-1374-18C9-3C10-1113BC7507A3}"/>
              </a:ext>
            </a:extLst>
          </p:cNvPr>
          <p:cNvGrpSpPr/>
          <p:nvPr userDrawn="1"/>
        </p:nvGrpSpPr>
        <p:grpSpPr>
          <a:xfrm>
            <a:off x="9258021" y="6126168"/>
            <a:ext cx="2384277" cy="415997"/>
            <a:chOff x="9258021" y="6126168"/>
            <a:chExt cx="2384277" cy="415997"/>
          </a:xfrm>
        </p:grpSpPr>
        <p:pic>
          <p:nvPicPr>
            <p:cNvPr id="5" name="Imagem 4">
              <a:extLst>
                <a:ext uri="{FF2B5EF4-FFF2-40B4-BE49-F238E27FC236}">
                  <a16:creationId xmlns:a16="http://schemas.microsoft.com/office/drawing/2014/main" id="{AF2E3DB5-E32B-2B0A-C085-4E7DA381C24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0049"/>
            <a:stretch/>
          </p:blipFill>
          <p:spPr>
            <a:xfrm>
              <a:off x="9258021" y="6126168"/>
              <a:ext cx="921823" cy="408855"/>
            </a:xfrm>
            <a:prstGeom prst="rect">
              <a:avLst/>
            </a:prstGeom>
          </p:spPr>
        </p:pic>
        <p:pic>
          <p:nvPicPr>
            <p:cNvPr id="6" name="Imagem 5">
              <a:extLst>
                <a:ext uri="{FF2B5EF4-FFF2-40B4-BE49-F238E27FC236}">
                  <a16:creationId xmlns:a16="http://schemas.microsoft.com/office/drawing/2014/main" id="{D65F4A27-4B76-0F95-13B0-DA4E6500B02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/>
            <a:srcRect t="55159" b="5160"/>
            <a:stretch/>
          </p:blipFill>
          <p:spPr>
            <a:xfrm>
              <a:off x="10179844" y="6135994"/>
              <a:ext cx="1462454" cy="4061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58636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66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0610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pic>
        <p:nvPicPr>
          <p:cNvPr id="10" name="Imagem 9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092"/>
          <a:stretch/>
        </p:blipFill>
        <p:spPr>
          <a:xfrm>
            <a:off x="0" y="6763872"/>
            <a:ext cx="12192000" cy="94131"/>
          </a:xfrm>
          <a:prstGeom prst="rect">
            <a:avLst/>
          </a:prstGeom>
        </p:spPr>
      </p:pic>
      <p:sp>
        <p:nvSpPr>
          <p:cNvPr id="7" name="CaixaDeTexto 6"/>
          <p:cNvSpPr txBox="1"/>
          <p:nvPr userDrawn="1"/>
        </p:nvSpPr>
        <p:spPr>
          <a:xfrm>
            <a:off x="3222574" y="6126904"/>
            <a:ext cx="25202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600" dirty="0"/>
              <a:t>Secretaria Municipal</a:t>
            </a:r>
            <a:endParaRPr lang="pt-BR" sz="1600" baseline="0" dirty="0"/>
          </a:p>
          <a:p>
            <a:pPr algn="r"/>
            <a:r>
              <a:rPr lang="pt-BR" sz="1600" b="1" dirty="0"/>
              <a:t>de Saúde</a:t>
            </a:r>
          </a:p>
        </p:txBody>
      </p:sp>
      <p:grpSp>
        <p:nvGrpSpPr>
          <p:cNvPr id="5" name="Agrupar 4">
            <a:extLst>
              <a:ext uri="{FF2B5EF4-FFF2-40B4-BE49-F238E27FC236}">
                <a16:creationId xmlns:a16="http://schemas.microsoft.com/office/drawing/2014/main" id="{423904FE-F1BC-972B-1662-833CB7A8460A}"/>
              </a:ext>
            </a:extLst>
          </p:cNvPr>
          <p:cNvGrpSpPr/>
          <p:nvPr userDrawn="1"/>
        </p:nvGrpSpPr>
        <p:grpSpPr>
          <a:xfrm>
            <a:off x="6096000" y="6211292"/>
            <a:ext cx="2384277" cy="415997"/>
            <a:chOff x="9258021" y="6126168"/>
            <a:chExt cx="2384277" cy="415997"/>
          </a:xfrm>
        </p:grpSpPr>
        <p:pic>
          <p:nvPicPr>
            <p:cNvPr id="6" name="Imagem 5">
              <a:extLst>
                <a:ext uri="{FF2B5EF4-FFF2-40B4-BE49-F238E27FC236}">
                  <a16:creationId xmlns:a16="http://schemas.microsoft.com/office/drawing/2014/main" id="{94547D9A-89F5-AB45-A565-D5019E7A67D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0049"/>
            <a:stretch/>
          </p:blipFill>
          <p:spPr>
            <a:xfrm>
              <a:off x="9258021" y="6126168"/>
              <a:ext cx="921823" cy="408855"/>
            </a:xfrm>
            <a:prstGeom prst="rect">
              <a:avLst/>
            </a:prstGeom>
          </p:spPr>
        </p:pic>
        <p:pic>
          <p:nvPicPr>
            <p:cNvPr id="8" name="Imagem 7">
              <a:extLst>
                <a:ext uri="{FF2B5EF4-FFF2-40B4-BE49-F238E27FC236}">
                  <a16:creationId xmlns:a16="http://schemas.microsoft.com/office/drawing/2014/main" id="{FB6D34E2-A3B6-396E-CE63-FC1650F1E5C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/>
            <a:srcRect t="55159" b="5160"/>
            <a:stretch/>
          </p:blipFill>
          <p:spPr>
            <a:xfrm>
              <a:off x="10179844" y="6135994"/>
              <a:ext cx="1462454" cy="4061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01549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0610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pic>
        <p:nvPicPr>
          <p:cNvPr id="5" name="Google Shape;54;p13">
            <a:extLst>
              <a:ext uri="{FF2B5EF4-FFF2-40B4-BE49-F238E27FC236}">
                <a16:creationId xmlns:a16="http://schemas.microsoft.com/office/drawing/2014/main" id="{4D62181C-74EC-6BCD-F33B-3581ED712BFC}"/>
              </a:ext>
            </a:extLst>
          </p:cNvPr>
          <p:cNvPicPr preferRelativeResize="0">
            <a:picLocks noChangeAspect="1"/>
          </p:cNvPicPr>
          <p:nvPr userDrawn="1"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0153"/>
          <a:stretch/>
        </p:blipFill>
        <p:spPr>
          <a:xfrm>
            <a:off x="0" y="6305775"/>
            <a:ext cx="9337962" cy="426586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FF42A23C-E2D7-1A20-6E78-A675B0040F50}"/>
              </a:ext>
            </a:extLst>
          </p:cNvPr>
          <p:cNvSpPr txBox="1"/>
          <p:nvPr userDrawn="1"/>
        </p:nvSpPr>
        <p:spPr>
          <a:xfrm>
            <a:off x="9337962" y="6305775"/>
            <a:ext cx="15791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>
                <a:solidFill>
                  <a:srgbClr val="0070C0"/>
                </a:solidFill>
              </a:rPr>
              <a:t>SMSA</a:t>
            </a:r>
          </a:p>
          <a:p>
            <a:r>
              <a:rPr lang="pt-BR" sz="800" dirty="0">
                <a:solidFill>
                  <a:srgbClr val="0070C0"/>
                </a:solidFill>
              </a:rPr>
              <a:t>Secretaria Municipal de Saúde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4A800526-63CA-F4F3-BF5B-C31401F7FC1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67445" y="5785237"/>
            <a:ext cx="1424555" cy="997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181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0610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pic>
        <p:nvPicPr>
          <p:cNvPr id="5" name="Google Shape;54;p13">
            <a:extLst>
              <a:ext uri="{FF2B5EF4-FFF2-40B4-BE49-F238E27FC236}">
                <a16:creationId xmlns:a16="http://schemas.microsoft.com/office/drawing/2014/main" id="{4D62181C-74EC-6BCD-F33B-3581ED712BFC}"/>
              </a:ext>
            </a:extLst>
          </p:cNvPr>
          <p:cNvPicPr preferRelativeResize="0">
            <a:picLocks noChangeAspect="1"/>
          </p:cNvPicPr>
          <p:nvPr userDrawn="1"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0153"/>
          <a:stretch/>
        </p:blipFill>
        <p:spPr>
          <a:xfrm>
            <a:off x="0" y="6305775"/>
            <a:ext cx="8480155" cy="426586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FF42A23C-E2D7-1A20-6E78-A675B0040F50}"/>
              </a:ext>
            </a:extLst>
          </p:cNvPr>
          <p:cNvSpPr txBox="1"/>
          <p:nvPr userDrawn="1"/>
        </p:nvSpPr>
        <p:spPr>
          <a:xfrm>
            <a:off x="8480155" y="6305775"/>
            <a:ext cx="15791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>
                <a:solidFill>
                  <a:srgbClr val="0070C0"/>
                </a:solidFill>
              </a:rPr>
              <a:t>SMSA</a:t>
            </a:r>
          </a:p>
          <a:p>
            <a:r>
              <a:rPr lang="pt-BR" sz="800" dirty="0">
                <a:solidFill>
                  <a:srgbClr val="0070C0"/>
                </a:solidFill>
              </a:rPr>
              <a:t>Secretaria Municipal de Saúde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5EEF6563-29A7-67F3-DBF4-2BA85F1FCD7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059266" y="6379921"/>
            <a:ext cx="2002501" cy="352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694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4" Type="http://schemas.openxmlformats.org/officeDocument/2006/relationships/chart" Target="../charts/char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5.jpg"/><Relationship Id="rId4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7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3.jpg"/><Relationship Id="rId4" Type="http://schemas.openxmlformats.org/officeDocument/2006/relationships/image" Target="../media/image3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4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7.png"/><Relationship Id="rId4" Type="http://schemas.openxmlformats.org/officeDocument/2006/relationships/image" Target="../media/image4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5.jpg"/><Relationship Id="rId4" Type="http://schemas.openxmlformats.org/officeDocument/2006/relationships/image" Target="../media/image54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72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12" Type="http://schemas.openxmlformats.org/officeDocument/2006/relationships/image" Target="../media/image71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5.png"/><Relationship Id="rId11" Type="http://schemas.openxmlformats.org/officeDocument/2006/relationships/image" Target="../media/image70.png"/><Relationship Id="rId5" Type="http://schemas.openxmlformats.org/officeDocument/2006/relationships/image" Target="../media/image64.png"/><Relationship Id="rId10" Type="http://schemas.openxmlformats.org/officeDocument/2006/relationships/image" Target="../media/image69.png"/><Relationship Id="rId4" Type="http://schemas.openxmlformats.org/officeDocument/2006/relationships/image" Target="../media/image63.png"/><Relationship Id="rId9" Type="http://schemas.openxmlformats.org/officeDocument/2006/relationships/image" Target="../media/image68.png"/><Relationship Id="rId14" Type="http://schemas.openxmlformats.org/officeDocument/2006/relationships/image" Target="../media/image7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6.jpg"/><Relationship Id="rId4" Type="http://schemas.openxmlformats.org/officeDocument/2006/relationships/image" Target="../media/image7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1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6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3.jpg"/><Relationship Id="rId5" Type="http://schemas.openxmlformats.org/officeDocument/2006/relationships/image" Target="../media/image92.jpg"/><Relationship Id="rId4" Type="http://schemas.openxmlformats.org/officeDocument/2006/relationships/image" Target="../media/image91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0.png"/><Relationship Id="rId5" Type="http://schemas.openxmlformats.org/officeDocument/2006/relationships/image" Target="../media/image99.jpg"/><Relationship Id="rId4" Type="http://schemas.openxmlformats.org/officeDocument/2006/relationships/image" Target="../media/image9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5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5">
            <a:extLst>
              <a:ext uri="{FF2B5EF4-FFF2-40B4-BE49-F238E27FC236}">
                <a16:creationId xmlns:a16="http://schemas.microsoft.com/office/drawing/2014/main" id="{02889928-75E1-D5DA-271D-ACCE3E976D1B}"/>
              </a:ext>
            </a:extLst>
          </p:cNvPr>
          <p:cNvSpPr txBox="1">
            <a:spLocks/>
          </p:cNvSpPr>
          <p:nvPr/>
        </p:nvSpPr>
        <p:spPr>
          <a:xfrm>
            <a:off x="3099965" y="1071852"/>
            <a:ext cx="8966200" cy="19512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70000"/>
              </a:lnSpc>
            </a:pPr>
            <a:endParaRPr lang="pt-BR" sz="3600" b="1" dirty="0"/>
          </a:p>
        </p:txBody>
      </p:sp>
      <p:sp>
        <p:nvSpPr>
          <p:cNvPr id="4" name="CaixaDeTexto 1">
            <a:extLst>
              <a:ext uri="{FF2B5EF4-FFF2-40B4-BE49-F238E27FC236}">
                <a16:creationId xmlns:a16="http://schemas.microsoft.com/office/drawing/2014/main" id="{60A1685A-225B-E6CF-9B46-886371884D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3728" y="1374231"/>
            <a:ext cx="11663363" cy="72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pt-BR" altLang="pt-BR" sz="4400" b="1" dirty="0">
                <a:effectLst>
                  <a:reflection blurRad="6350" stA="55000" endA="300" endPos="45500" dir="5400000" sy="-100000" algn="bl" rotWithShape="0"/>
                </a:effectLst>
              </a:rPr>
              <a:t>SECRETARIA MUNICIPAL DE SAÚDE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6D50E95D-5E36-B958-DF9C-3CA838C642EC}"/>
              </a:ext>
            </a:extLst>
          </p:cNvPr>
          <p:cNvSpPr txBox="1">
            <a:spLocks noChangeArrowheads="1"/>
          </p:cNvSpPr>
          <p:nvPr/>
        </p:nvSpPr>
        <p:spPr>
          <a:xfrm>
            <a:off x="2194092" y="2438623"/>
            <a:ext cx="10496550" cy="137636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altLang="pt-BR" b="1" dirty="0"/>
              <a:t>PRESTAÇÃO DE CONTAS</a:t>
            </a:r>
            <a:br>
              <a:rPr lang="pt-BR" altLang="pt-BR" b="1" dirty="0"/>
            </a:br>
            <a:r>
              <a:rPr lang="pt-BR" altLang="pt-BR" b="1" dirty="0"/>
              <a:t>1º QUADRIMESTRE 2024</a:t>
            </a:r>
          </a:p>
        </p:txBody>
      </p:sp>
    </p:spTree>
    <p:extLst>
      <p:ext uri="{BB962C8B-B14F-4D97-AF65-F5344CB8AC3E}">
        <p14:creationId xmlns:p14="http://schemas.microsoft.com/office/powerpoint/2010/main" val="8120733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3">
            <a:extLst>
              <a:ext uri="{FF2B5EF4-FFF2-40B4-BE49-F238E27FC236}">
                <a16:creationId xmlns:a16="http://schemas.microsoft.com/office/drawing/2014/main" id="{152061B4-4A06-FE90-4F3F-5E3255502B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319" y="119088"/>
            <a:ext cx="11663362" cy="4349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pt-BR" altLang="pt-BR" sz="2400" b="1" dirty="0">
                <a:solidFill>
                  <a:srgbClr val="0070C0"/>
                </a:solidFill>
                <a:cs typeface="Arial" pitchFamily="34" charset="0"/>
              </a:rPr>
              <a:t>HOSPITAL DA CRIANÇA SANTO ANTÔNIO - HCSA</a:t>
            </a:r>
          </a:p>
        </p:txBody>
      </p:sp>
      <p:graphicFrame>
        <p:nvGraphicFramePr>
          <p:cNvPr id="6" name="Tabela 5">
            <a:extLst>
              <a:ext uri="{FF2B5EF4-FFF2-40B4-BE49-F238E27FC236}">
                <a16:creationId xmlns:a16="http://schemas.microsoft.com/office/drawing/2014/main" id="{D8D8867F-0480-F2E8-09A4-11C3E73E51C9}"/>
              </a:ext>
            </a:extLst>
          </p:cNvPr>
          <p:cNvGraphicFramePr>
            <a:graphicFrameLocks noGrp="1"/>
          </p:cNvGraphicFramePr>
          <p:nvPr/>
        </p:nvGraphicFramePr>
        <p:xfrm>
          <a:off x="264319" y="554063"/>
          <a:ext cx="11663362" cy="5487430"/>
        </p:xfrm>
        <a:graphic>
          <a:graphicData uri="http://schemas.openxmlformats.org/drawingml/2006/table">
            <a:tbl>
              <a:tblPr/>
              <a:tblGrid>
                <a:gridCol w="11082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431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967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2288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9880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99352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85225">
                <a:tc gridSpan="5">
                  <a:txBody>
                    <a:bodyPr/>
                    <a:lstStyle>
                      <a:lvl1pPr>
                        <a:lnSpc>
                          <a:spcPct val="93000"/>
                        </a:lnSpc>
                        <a:spcBef>
                          <a:spcPts val="1538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3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 marL="457200">
                        <a:lnSpc>
                          <a:spcPct val="93000"/>
                        </a:lnSpc>
                        <a:spcBef>
                          <a:spcPts val="1238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7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 marL="914400">
                        <a:lnSpc>
                          <a:spcPct val="93000"/>
                        </a:lnSpc>
                        <a:spcBef>
                          <a:spcPts val="925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 marL="1371600">
                        <a:lnSpc>
                          <a:spcPct val="93000"/>
                        </a:lnSpc>
                        <a:spcBef>
                          <a:spcPts val="613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 marL="1828800">
                        <a:lnSpc>
                          <a:spcPct val="93000"/>
                        </a:lnSpc>
                        <a:spcBef>
                          <a:spcPts val="313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indent="-228600" eaLnBrk="0" fontAlgn="base" hangingPunct="0">
                        <a:lnSpc>
                          <a:spcPct val="93000"/>
                        </a:lnSpc>
                        <a:spcBef>
                          <a:spcPts val="313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indent="-228600" eaLnBrk="0" fontAlgn="base" hangingPunct="0">
                        <a:lnSpc>
                          <a:spcPct val="93000"/>
                        </a:lnSpc>
                        <a:spcBef>
                          <a:spcPts val="313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indent="-228600" eaLnBrk="0" fontAlgn="base" hangingPunct="0">
                        <a:lnSpc>
                          <a:spcPct val="93000"/>
                        </a:lnSpc>
                        <a:spcBef>
                          <a:spcPts val="313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indent="-228600" eaLnBrk="0" fontAlgn="base" hangingPunct="0">
                        <a:lnSpc>
                          <a:spcPct val="93000"/>
                        </a:lnSpc>
                        <a:spcBef>
                          <a:spcPts val="313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PLANILHA DE METAS/INDICADORES</a:t>
                      </a:r>
                      <a:endParaRPr kumimoji="0" lang="pt-BR" altLang="pt-BR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696" marR="25696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lnSpc>
                          <a:spcPct val="93000"/>
                        </a:lnSpc>
                        <a:spcBef>
                          <a:spcPts val="1538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3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 marL="457200">
                        <a:lnSpc>
                          <a:spcPct val="93000"/>
                        </a:lnSpc>
                        <a:spcBef>
                          <a:spcPts val="1238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7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 marL="914400">
                        <a:lnSpc>
                          <a:spcPct val="93000"/>
                        </a:lnSpc>
                        <a:spcBef>
                          <a:spcPts val="925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 marL="1371600">
                        <a:lnSpc>
                          <a:spcPct val="93000"/>
                        </a:lnSpc>
                        <a:spcBef>
                          <a:spcPts val="613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 marL="1828800">
                        <a:lnSpc>
                          <a:spcPct val="93000"/>
                        </a:lnSpc>
                        <a:spcBef>
                          <a:spcPts val="313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indent="-228600" eaLnBrk="0" fontAlgn="base" hangingPunct="0">
                        <a:lnSpc>
                          <a:spcPct val="93000"/>
                        </a:lnSpc>
                        <a:spcBef>
                          <a:spcPts val="313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indent="-228600" eaLnBrk="0" fontAlgn="base" hangingPunct="0">
                        <a:lnSpc>
                          <a:spcPct val="93000"/>
                        </a:lnSpc>
                        <a:spcBef>
                          <a:spcPts val="313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indent="-228600" eaLnBrk="0" fontAlgn="base" hangingPunct="0">
                        <a:lnSpc>
                          <a:spcPct val="93000"/>
                        </a:lnSpc>
                        <a:spcBef>
                          <a:spcPts val="313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indent="-228600" eaLnBrk="0" fontAlgn="base" hangingPunct="0">
                        <a:lnSpc>
                          <a:spcPct val="93000"/>
                        </a:lnSpc>
                        <a:spcBef>
                          <a:spcPts val="313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RESULTADOS</a:t>
                      </a:r>
                      <a:endParaRPr kumimoji="0" lang="pt-BR" altLang="pt-BR" sz="24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696" marR="25696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8622">
                <a:tc>
                  <a:txBody>
                    <a:bodyPr/>
                    <a:lstStyle>
                      <a:lvl1pPr>
                        <a:lnSpc>
                          <a:spcPct val="93000"/>
                        </a:lnSpc>
                        <a:spcBef>
                          <a:spcPts val="1538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3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 marL="457200">
                        <a:lnSpc>
                          <a:spcPct val="93000"/>
                        </a:lnSpc>
                        <a:spcBef>
                          <a:spcPts val="1238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7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 marL="914400">
                        <a:lnSpc>
                          <a:spcPct val="93000"/>
                        </a:lnSpc>
                        <a:spcBef>
                          <a:spcPts val="925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 marL="1371600">
                        <a:lnSpc>
                          <a:spcPct val="93000"/>
                        </a:lnSpc>
                        <a:spcBef>
                          <a:spcPts val="613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 marL="1828800">
                        <a:lnSpc>
                          <a:spcPct val="93000"/>
                        </a:lnSpc>
                        <a:spcBef>
                          <a:spcPts val="313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indent="-228600" eaLnBrk="0" fontAlgn="base" hangingPunct="0">
                        <a:lnSpc>
                          <a:spcPct val="93000"/>
                        </a:lnSpc>
                        <a:spcBef>
                          <a:spcPts val="313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indent="-228600" eaLnBrk="0" fontAlgn="base" hangingPunct="0">
                        <a:lnSpc>
                          <a:spcPct val="93000"/>
                        </a:lnSpc>
                        <a:spcBef>
                          <a:spcPts val="313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indent="-228600" eaLnBrk="0" fontAlgn="base" hangingPunct="0">
                        <a:lnSpc>
                          <a:spcPct val="93000"/>
                        </a:lnSpc>
                        <a:spcBef>
                          <a:spcPts val="313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indent="-228600" eaLnBrk="0" fontAlgn="base" hangingPunct="0">
                        <a:lnSpc>
                          <a:spcPct val="93000"/>
                        </a:lnSpc>
                        <a:spcBef>
                          <a:spcPts val="313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Nº da Meta</a:t>
                      </a:r>
                      <a:endParaRPr kumimoji="0" lang="pt-BR" altLang="pt-BR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696" marR="25696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3000"/>
                        </a:lnSpc>
                        <a:spcBef>
                          <a:spcPts val="1538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3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 marL="457200">
                        <a:lnSpc>
                          <a:spcPct val="93000"/>
                        </a:lnSpc>
                        <a:spcBef>
                          <a:spcPts val="1238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7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 marL="914400">
                        <a:lnSpc>
                          <a:spcPct val="93000"/>
                        </a:lnSpc>
                        <a:spcBef>
                          <a:spcPts val="925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 marL="1371600">
                        <a:lnSpc>
                          <a:spcPct val="93000"/>
                        </a:lnSpc>
                        <a:spcBef>
                          <a:spcPts val="613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 marL="1828800">
                        <a:lnSpc>
                          <a:spcPct val="93000"/>
                        </a:lnSpc>
                        <a:spcBef>
                          <a:spcPts val="313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indent="-228600" eaLnBrk="0" fontAlgn="base" hangingPunct="0">
                        <a:lnSpc>
                          <a:spcPct val="93000"/>
                        </a:lnSpc>
                        <a:spcBef>
                          <a:spcPts val="313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indent="-228600" eaLnBrk="0" fontAlgn="base" hangingPunct="0">
                        <a:lnSpc>
                          <a:spcPct val="93000"/>
                        </a:lnSpc>
                        <a:spcBef>
                          <a:spcPts val="313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indent="-228600" eaLnBrk="0" fontAlgn="base" hangingPunct="0">
                        <a:lnSpc>
                          <a:spcPct val="93000"/>
                        </a:lnSpc>
                        <a:spcBef>
                          <a:spcPts val="313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indent="-228600" eaLnBrk="0" fontAlgn="base" hangingPunct="0">
                        <a:lnSpc>
                          <a:spcPct val="93000"/>
                        </a:lnSpc>
                        <a:spcBef>
                          <a:spcPts val="313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Indicador</a:t>
                      </a:r>
                      <a:endParaRPr kumimoji="0" lang="pt-BR" altLang="pt-BR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696" marR="25696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3000"/>
                        </a:lnSpc>
                        <a:spcBef>
                          <a:spcPts val="1538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3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 marL="457200">
                        <a:lnSpc>
                          <a:spcPct val="93000"/>
                        </a:lnSpc>
                        <a:spcBef>
                          <a:spcPts val="1238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7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 marL="914400">
                        <a:lnSpc>
                          <a:spcPct val="93000"/>
                        </a:lnSpc>
                        <a:spcBef>
                          <a:spcPts val="925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 marL="1371600">
                        <a:lnSpc>
                          <a:spcPct val="93000"/>
                        </a:lnSpc>
                        <a:spcBef>
                          <a:spcPts val="613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 marL="1828800">
                        <a:lnSpc>
                          <a:spcPct val="93000"/>
                        </a:lnSpc>
                        <a:spcBef>
                          <a:spcPts val="313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indent="-228600" eaLnBrk="0" fontAlgn="base" hangingPunct="0">
                        <a:lnSpc>
                          <a:spcPct val="93000"/>
                        </a:lnSpc>
                        <a:spcBef>
                          <a:spcPts val="313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indent="-228600" eaLnBrk="0" fontAlgn="base" hangingPunct="0">
                        <a:lnSpc>
                          <a:spcPct val="93000"/>
                        </a:lnSpc>
                        <a:spcBef>
                          <a:spcPts val="313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indent="-228600" eaLnBrk="0" fontAlgn="base" hangingPunct="0">
                        <a:lnSpc>
                          <a:spcPct val="93000"/>
                        </a:lnSpc>
                        <a:spcBef>
                          <a:spcPts val="313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indent="-228600" eaLnBrk="0" fontAlgn="base" hangingPunct="0">
                        <a:lnSpc>
                          <a:spcPct val="93000"/>
                        </a:lnSpc>
                        <a:spcBef>
                          <a:spcPts val="313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Polaridade</a:t>
                      </a:r>
                      <a:endParaRPr kumimoji="0" lang="pt-BR" altLang="pt-BR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696" marR="25696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3000"/>
                        </a:lnSpc>
                        <a:spcBef>
                          <a:spcPts val="1538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3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 marL="457200">
                        <a:lnSpc>
                          <a:spcPct val="93000"/>
                        </a:lnSpc>
                        <a:spcBef>
                          <a:spcPts val="1238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7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 marL="914400">
                        <a:lnSpc>
                          <a:spcPct val="93000"/>
                        </a:lnSpc>
                        <a:spcBef>
                          <a:spcPts val="925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 marL="1371600">
                        <a:lnSpc>
                          <a:spcPct val="93000"/>
                        </a:lnSpc>
                        <a:spcBef>
                          <a:spcPts val="613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 marL="1828800">
                        <a:lnSpc>
                          <a:spcPct val="93000"/>
                        </a:lnSpc>
                        <a:spcBef>
                          <a:spcPts val="313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indent="-228600" eaLnBrk="0" fontAlgn="base" hangingPunct="0">
                        <a:lnSpc>
                          <a:spcPct val="93000"/>
                        </a:lnSpc>
                        <a:spcBef>
                          <a:spcPts val="313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indent="-228600" eaLnBrk="0" fontAlgn="base" hangingPunct="0">
                        <a:lnSpc>
                          <a:spcPct val="93000"/>
                        </a:lnSpc>
                        <a:spcBef>
                          <a:spcPts val="313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indent="-228600" eaLnBrk="0" fontAlgn="base" hangingPunct="0">
                        <a:lnSpc>
                          <a:spcPct val="93000"/>
                        </a:lnSpc>
                        <a:spcBef>
                          <a:spcPts val="313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indent="-228600" eaLnBrk="0" fontAlgn="base" hangingPunct="0">
                        <a:lnSpc>
                          <a:spcPct val="93000"/>
                        </a:lnSpc>
                        <a:spcBef>
                          <a:spcPts val="313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Unid.</a:t>
                      </a:r>
                      <a:endParaRPr kumimoji="0" lang="pt-BR" altLang="pt-BR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696" marR="25696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Meta </a:t>
                      </a:r>
                    </a:p>
                    <a:p>
                      <a:pPr algn="ctr"/>
                      <a:r>
                        <a:rPr lang="pt-BR" sz="24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2024</a:t>
                      </a:r>
                      <a:endParaRPr lang="pt-BR" sz="24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 pitchFamily="18" charset="0"/>
                      </a:endParaRPr>
                    </a:p>
                  </a:txBody>
                  <a:tcPr marL="25694" marR="25694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4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/>
                          <a:cs typeface="Times New Roman" pitchFamily="18" charset="0"/>
                        </a:rPr>
                        <a:t>1º QDM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4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/>
                          <a:cs typeface="Times New Roman" pitchFamily="18" charset="0"/>
                        </a:rPr>
                        <a:t>2024</a:t>
                      </a:r>
                      <a:endParaRPr lang="pt-BR" sz="2400" b="1" dirty="0">
                        <a:effectLst/>
                        <a:latin typeface="+mj-lt"/>
                        <a:ea typeface="Calibri"/>
                        <a:cs typeface="Times New Roman" pitchFamily="18" charset="0"/>
                      </a:endParaRPr>
                    </a:p>
                  </a:txBody>
                  <a:tcPr marL="25694" marR="25694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D6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22955">
                <a:tc>
                  <a:txBody>
                    <a:bodyPr/>
                    <a:lstStyle>
                      <a:lvl1pPr>
                        <a:lnSpc>
                          <a:spcPct val="93000"/>
                        </a:lnSpc>
                        <a:spcBef>
                          <a:spcPts val="1538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3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 marL="457200">
                        <a:lnSpc>
                          <a:spcPct val="93000"/>
                        </a:lnSpc>
                        <a:spcBef>
                          <a:spcPts val="1238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7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 marL="914400">
                        <a:lnSpc>
                          <a:spcPct val="93000"/>
                        </a:lnSpc>
                        <a:spcBef>
                          <a:spcPts val="925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 marL="1371600">
                        <a:lnSpc>
                          <a:spcPct val="93000"/>
                        </a:lnSpc>
                        <a:spcBef>
                          <a:spcPts val="613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 marL="1828800">
                        <a:lnSpc>
                          <a:spcPct val="93000"/>
                        </a:lnSpc>
                        <a:spcBef>
                          <a:spcPts val="313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indent="-228600" eaLnBrk="0" fontAlgn="base" hangingPunct="0">
                        <a:lnSpc>
                          <a:spcPct val="93000"/>
                        </a:lnSpc>
                        <a:spcBef>
                          <a:spcPts val="313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indent="-228600" eaLnBrk="0" fontAlgn="base" hangingPunct="0">
                        <a:lnSpc>
                          <a:spcPct val="93000"/>
                        </a:lnSpc>
                        <a:spcBef>
                          <a:spcPts val="313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indent="-228600" eaLnBrk="0" fontAlgn="base" hangingPunct="0">
                        <a:lnSpc>
                          <a:spcPct val="93000"/>
                        </a:lnSpc>
                        <a:spcBef>
                          <a:spcPts val="313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indent="-228600" eaLnBrk="0" fontAlgn="base" hangingPunct="0">
                        <a:lnSpc>
                          <a:spcPct val="93000"/>
                        </a:lnSpc>
                        <a:spcBef>
                          <a:spcPts val="313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65</a:t>
                      </a:r>
                      <a:endParaRPr kumimoji="0" lang="pt-BR" altLang="pt-BR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6" marR="44456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3000"/>
                        </a:lnSpc>
                        <a:spcBef>
                          <a:spcPts val="1538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3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 marL="457200">
                        <a:lnSpc>
                          <a:spcPct val="93000"/>
                        </a:lnSpc>
                        <a:spcBef>
                          <a:spcPts val="1238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7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 marL="914400">
                        <a:lnSpc>
                          <a:spcPct val="93000"/>
                        </a:lnSpc>
                        <a:spcBef>
                          <a:spcPts val="925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 marL="1371600">
                        <a:lnSpc>
                          <a:spcPct val="93000"/>
                        </a:lnSpc>
                        <a:spcBef>
                          <a:spcPts val="613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 marL="1828800">
                        <a:lnSpc>
                          <a:spcPct val="93000"/>
                        </a:lnSpc>
                        <a:spcBef>
                          <a:spcPts val="313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indent="-228600" eaLnBrk="0" fontAlgn="base" hangingPunct="0">
                        <a:lnSpc>
                          <a:spcPct val="93000"/>
                        </a:lnSpc>
                        <a:spcBef>
                          <a:spcPts val="313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indent="-228600" eaLnBrk="0" fontAlgn="base" hangingPunct="0">
                        <a:lnSpc>
                          <a:spcPct val="93000"/>
                        </a:lnSpc>
                        <a:spcBef>
                          <a:spcPts val="313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indent="-228600" eaLnBrk="0" fontAlgn="base" hangingPunct="0">
                        <a:lnSpc>
                          <a:spcPct val="93000"/>
                        </a:lnSpc>
                        <a:spcBef>
                          <a:spcPts val="313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indent="-228600" eaLnBrk="0" fontAlgn="base" hangingPunct="0">
                        <a:lnSpc>
                          <a:spcPct val="93000"/>
                        </a:lnSpc>
                        <a:spcBef>
                          <a:spcPts val="313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Percentual da taxa de mortalidade hospitalar</a:t>
                      </a:r>
                      <a:endParaRPr kumimoji="0" lang="pt-BR" altLang="pt-BR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6" marR="44456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3000"/>
                        </a:lnSpc>
                        <a:spcBef>
                          <a:spcPts val="1538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3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 marL="457200">
                        <a:lnSpc>
                          <a:spcPct val="93000"/>
                        </a:lnSpc>
                        <a:spcBef>
                          <a:spcPts val="1238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7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 marL="914400">
                        <a:lnSpc>
                          <a:spcPct val="93000"/>
                        </a:lnSpc>
                        <a:spcBef>
                          <a:spcPts val="925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 marL="1371600">
                        <a:lnSpc>
                          <a:spcPct val="93000"/>
                        </a:lnSpc>
                        <a:spcBef>
                          <a:spcPts val="613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 marL="1828800">
                        <a:lnSpc>
                          <a:spcPct val="93000"/>
                        </a:lnSpc>
                        <a:spcBef>
                          <a:spcPts val="313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indent="-228600" eaLnBrk="0" fontAlgn="base" hangingPunct="0">
                        <a:lnSpc>
                          <a:spcPct val="93000"/>
                        </a:lnSpc>
                        <a:spcBef>
                          <a:spcPts val="313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indent="-228600" eaLnBrk="0" fontAlgn="base" hangingPunct="0">
                        <a:lnSpc>
                          <a:spcPct val="93000"/>
                        </a:lnSpc>
                        <a:spcBef>
                          <a:spcPts val="313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indent="-228600" eaLnBrk="0" fontAlgn="base" hangingPunct="0">
                        <a:lnSpc>
                          <a:spcPct val="93000"/>
                        </a:lnSpc>
                        <a:spcBef>
                          <a:spcPts val="313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indent="-228600" eaLnBrk="0" fontAlgn="base" hangingPunct="0">
                        <a:lnSpc>
                          <a:spcPct val="93000"/>
                        </a:lnSpc>
                        <a:spcBef>
                          <a:spcPts val="313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&lt; melhor</a:t>
                      </a:r>
                      <a:endParaRPr kumimoji="0" lang="pt-BR" altLang="pt-BR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6" marR="44456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3000"/>
                        </a:lnSpc>
                        <a:spcBef>
                          <a:spcPts val="1538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3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 marL="457200">
                        <a:lnSpc>
                          <a:spcPct val="93000"/>
                        </a:lnSpc>
                        <a:spcBef>
                          <a:spcPts val="1238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7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 marL="914400">
                        <a:lnSpc>
                          <a:spcPct val="93000"/>
                        </a:lnSpc>
                        <a:spcBef>
                          <a:spcPts val="925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 marL="1371600">
                        <a:lnSpc>
                          <a:spcPct val="93000"/>
                        </a:lnSpc>
                        <a:spcBef>
                          <a:spcPts val="613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 marL="1828800">
                        <a:lnSpc>
                          <a:spcPct val="93000"/>
                        </a:lnSpc>
                        <a:spcBef>
                          <a:spcPts val="313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indent="-228600" eaLnBrk="0" fontAlgn="base" hangingPunct="0">
                        <a:lnSpc>
                          <a:spcPct val="93000"/>
                        </a:lnSpc>
                        <a:spcBef>
                          <a:spcPts val="313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indent="-228600" eaLnBrk="0" fontAlgn="base" hangingPunct="0">
                        <a:lnSpc>
                          <a:spcPct val="93000"/>
                        </a:lnSpc>
                        <a:spcBef>
                          <a:spcPts val="313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indent="-228600" eaLnBrk="0" fontAlgn="base" hangingPunct="0">
                        <a:lnSpc>
                          <a:spcPct val="93000"/>
                        </a:lnSpc>
                        <a:spcBef>
                          <a:spcPts val="313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indent="-228600" eaLnBrk="0" fontAlgn="base" hangingPunct="0">
                        <a:lnSpc>
                          <a:spcPct val="93000"/>
                        </a:lnSpc>
                        <a:spcBef>
                          <a:spcPts val="313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%</a:t>
                      </a:r>
                      <a:endParaRPr kumimoji="0" lang="pt-BR" altLang="pt-BR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6" marR="44456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3000"/>
                        </a:lnSpc>
                        <a:spcBef>
                          <a:spcPts val="1538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3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 marL="457200">
                        <a:lnSpc>
                          <a:spcPct val="93000"/>
                        </a:lnSpc>
                        <a:spcBef>
                          <a:spcPts val="1238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7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 marL="914400">
                        <a:lnSpc>
                          <a:spcPct val="93000"/>
                        </a:lnSpc>
                        <a:spcBef>
                          <a:spcPts val="925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 marL="1371600">
                        <a:lnSpc>
                          <a:spcPct val="93000"/>
                        </a:lnSpc>
                        <a:spcBef>
                          <a:spcPts val="613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 marL="1828800">
                        <a:lnSpc>
                          <a:spcPct val="93000"/>
                        </a:lnSpc>
                        <a:spcBef>
                          <a:spcPts val="313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indent="-228600" eaLnBrk="0" fontAlgn="base" hangingPunct="0">
                        <a:lnSpc>
                          <a:spcPct val="93000"/>
                        </a:lnSpc>
                        <a:spcBef>
                          <a:spcPts val="313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indent="-228600" eaLnBrk="0" fontAlgn="base" hangingPunct="0">
                        <a:lnSpc>
                          <a:spcPct val="93000"/>
                        </a:lnSpc>
                        <a:spcBef>
                          <a:spcPts val="313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indent="-228600" eaLnBrk="0" fontAlgn="base" hangingPunct="0">
                        <a:lnSpc>
                          <a:spcPct val="93000"/>
                        </a:lnSpc>
                        <a:spcBef>
                          <a:spcPts val="313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indent="-228600" eaLnBrk="0" fontAlgn="base" hangingPunct="0">
                        <a:lnSpc>
                          <a:spcPct val="93000"/>
                        </a:lnSpc>
                        <a:spcBef>
                          <a:spcPts val="313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4%</a:t>
                      </a:r>
                    </a:p>
                  </a:txBody>
                  <a:tcPr marL="44456" marR="44456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3000"/>
                        </a:lnSpc>
                        <a:spcBef>
                          <a:spcPts val="1538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3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 marL="457200">
                        <a:lnSpc>
                          <a:spcPct val="93000"/>
                        </a:lnSpc>
                        <a:spcBef>
                          <a:spcPts val="1238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7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 marL="914400">
                        <a:lnSpc>
                          <a:spcPct val="93000"/>
                        </a:lnSpc>
                        <a:spcBef>
                          <a:spcPts val="925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 marL="1371600">
                        <a:lnSpc>
                          <a:spcPct val="93000"/>
                        </a:lnSpc>
                        <a:spcBef>
                          <a:spcPts val="613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 marL="1828800">
                        <a:lnSpc>
                          <a:spcPct val="93000"/>
                        </a:lnSpc>
                        <a:spcBef>
                          <a:spcPts val="313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indent="-228600" eaLnBrk="0" fontAlgn="base" hangingPunct="0">
                        <a:lnSpc>
                          <a:spcPct val="93000"/>
                        </a:lnSpc>
                        <a:spcBef>
                          <a:spcPts val="313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indent="-228600" eaLnBrk="0" fontAlgn="base" hangingPunct="0">
                        <a:lnSpc>
                          <a:spcPct val="93000"/>
                        </a:lnSpc>
                        <a:spcBef>
                          <a:spcPts val="313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indent="-228600" eaLnBrk="0" fontAlgn="base" hangingPunct="0">
                        <a:lnSpc>
                          <a:spcPct val="93000"/>
                        </a:lnSpc>
                        <a:spcBef>
                          <a:spcPts val="313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indent="-228600" eaLnBrk="0" fontAlgn="base" hangingPunct="0">
                        <a:lnSpc>
                          <a:spcPct val="93000"/>
                        </a:lnSpc>
                        <a:spcBef>
                          <a:spcPts val="313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0,92%</a:t>
                      </a:r>
                    </a:p>
                  </a:txBody>
                  <a:tcPr marL="44456" marR="44456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D6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91472">
                <a:tc>
                  <a:txBody>
                    <a:bodyPr/>
                    <a:lstStyle>
                      <a:lvl1pPr>
                        <a:lnSpc>
                          <a:spcPct val="93000"/>
                        </a:lnSpc>
                        <a:spcBef>
                          <a:spcPts val="1538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3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 marL="457200">
                        <a:lnSpc>
                          <a:spcPct val="93000"/>
                        </a:lnSpc>
                        <a:spcBef>
                          <a:spcPts val="1238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7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 marL="914400">
                        <a:lnSpc>
                          <a:spcPct val="93000"/>
                        </a:lnSpc>
                        <a:spcBef>
                          <a:spcPts val="925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 marL="1371600">
                        <a:lnSpc>
                          <a:spcPct val="93000"/>
                        </a:lnSpc>
                        <a:spcBef>
                          <a:spcPts val="613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 marL="1828800">
                        <a:lnSpc>
                          <a:spcPct val="93000"/>
                        </a:lnSpc>
                        <a:spcBef>
                          <a:spcPts val="313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indent="-228600" eaLnBrk="0" fontAlgn="base" hangingPunct="0">
                        <a:lnSpc>
                          <a:spcPct val="93000"/>
                        </a:lnSpc>
                        <a:spcBef>
                          <a:spcPts val="313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indent="-228600" eaLnBrk="0" fontAlgn="base" hangingPunct="0">
                        <a:lnSpc>
                          <a:spcPct val="93000"/>
                        </a:lnSpc>
                        <a:spcBef>
                          <a:spcPts val="313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indent="-228600" eaLnBrk="0" fontAlgn="base" hangingPunct="0">
                        <a:lnSpc>
                          <a:spcPct val="93000"/>
                        </a:lnSpc>
                        <a:spcBef>
                          <a:spcPts val="313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indent="-228600" eaLnBrk="0" fontAlgn="base" hangingPunct="0">
                        <a:lnSpc>
                          <a:spcPct val="93000"/>
                        </a:lnSpc>
                        <a:spcBef>
                          <a:spcPts val="313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Microsoft YaHei" panose="020B0503020204020204" pitchFamily="34" charset="-122"/>
                        </a:rPr>
                        <a:t>66</a:t>
                      </a:r>
                    </a:p>
                  </a:txBody>
                  <a:tcPr marL="44456" marR="44456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3000"/>
                        </a:lnSpc>
                        <a:spcBef>
                          <a:spcPts val="1538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3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 marL="457200">
                        <a:lnSpc>
                          <a:spcPct val="93000"/>
                        </a:lnSpc>
                        <a:spcBef>
                          <a:spcPts val="1238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7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 marL="914400">
                        <a:lnSpc>
                          <a:spcPct val="93000"/>
                        </a:lnSpc>
                        <a:spcBef>
                          <a:spcPts val="925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 marL="1371600">
                        <a:lnSpc>
                          <a:spcPct val="93000"/>
                        </a:lnSpc>
                        <a:spcBef>
                          <a:spcPts val="613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 marL="1828800">
                        <a:lnSpc>
                          <a:spcPct val="93000"/>
                        </a:lnSpc>
                        <a:spcBef>
                          <a:spcPts val="313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indent="-228600" eaLnBrk="0" fontAlgn="base" hangingPunct="0">
                        <a:lnSpc>
                          <a:spcPct val="93000"/>
                        </a:lnSpc>
                        <a:spcBef>
                          <a:spcPts val="313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indent="-228600" eaLnBrk="0" fontAlgn="base" hangingPunct="0">
                        <a:lnSpc>
                          <a:spcPct val="93000"/>
                        </a:lnSpc>
                        <a:spcBef>
                          <a:spcPts val="313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indent="-228600" eaLnBrk="0" fontAlgn="base" hangingPunct="0">
                        <a:lnSpc>
                          <a:spcPct val="93000"/>
                        </a:lnSpc>
                        <a:spcBef>
                          <a:spcPts val="313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indent="-228600" eaLnBrk="0" fontAlgn="base" hangingPunct="0">
                        <a:lnSpc>
                          <a:spcPct val="93000"/>
                        </a:lnSpc>
                        <a:spcBef>
                          <a:spcPts val="313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Percentual da taxa de infecção hospitalar.</a:t>
                      </a:r>
                    </a:p>
                  </a:txBody>
                  <a:tcPr marL="44456" marR="44456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3000"/>
                        </a:lnSpc>
                        <a:spcBef>
                          <a:spcPts val="1538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3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 marL="457200">
                        <a:lnSpc>
                          <a:spcPct val="93000"/>
                        </a:lnSpc>
                        <a:spcBef>
                          <a:spcPts val="1238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7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 marL="914400">
                        <a:lnSpc>
                          <a:spcPct val="93000"/>
                        </a:lnSpc>
                        <a:spcBef>
                          <a:spcPts val="925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 marL="1371600">
                        <a:lnSpc>
                          <a:spcPct val="93000"/>
                        </a:lnSpc>
                        <a:spcBef>
                          <a:spcPts val="613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 marL="1828800">
                        <a:lnSpc>
                          <a:spcPct val="93000"/>
                        </a:lnSpc>
                        <a:spcBef>
                          <a:spcPts val="313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indent="-228600" eaLnBrk="0" fontAlgn="base" hangingPunct="0">
                        <a:lnSpc>
                          <a:spcPct val="93000"/>
                        </a:lnSpc>
                        <a:spcBef>
                          <a:spcPts val="313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indent="-228600" eaLnBrk="0" fontAlgn="base" hangingPunct="0">
                        <a:lnSpc>
                          <a:spcPct val="93000"/>
                        </a:lnSpc>
                        <a:spcBef>
                          <a:spcPts val="313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indent="-228600" eaLnBrk="0" fontAlgn="base" hangingPunct="0">
                        <a:lnSpc>
                          <a:spcPct val="93000"/>
                        </a:lnSpc>
                        <a:spcBef>
                          <a:spcPts val="313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indent="-228600" eaLnBrk="0" fontAlgn="base" hangingPunct="0">
                        <a:lnSpc>
                          <a:spcPct val="93000"/>
                        </a:lnSpc>
                        <a:spcBef>
                          <a:spcPts val="313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&lt; melhor</a:t>
                      </a:r>
                      <a:endParaRPr kumimoji="0" lang="pt-BR" altLang="pt-BR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6" marR="44456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3000"/>
                        </a:lnSpc>
                        <a:spcBef>
                          <a:spcPts val="1538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3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 marL="457200">
                        <a:lnSpc>
                          <a:spcPct val="93000"/>
                        </a:lnSpc>
                        <a:spcBef>
                          <a:spcPts val="1238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7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 marL="914400">
                        <a:lnSpc>
                          <a:spcPct val="93000"/>
                        </a:lnSpc>
                        <a:spcBef>
                          <a:spcPts val="925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 marL="1371600">
                        <a:lnSpc>
                          <a:spcPct val="93000"/>
                        </a:lnSpc>
                        <a:spcBef>
                          <a:spcPts val="613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 marL="1828800">
                        <a:lnSpc>
                          <a:spcPct val="93000"/>
                        </a:lnSpc>
                        <a:spcBef>
                          <a:spcPts val="313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indent="-228600" eaLnBrk="0" fontAlgn="base" hangingPunct="0">
                        <a:lnSpc>
                          <a:spcPct val="93000"/>
                        </a:lnSpc>
                        <a:spcBef>
                          <a:spcPts val="313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indent="-228600" eaLnBrk="0" fontAlgn="base" hangingPunct="0">
                        <a:lnSpc>
                          <a:spcPct val="93000"/>
                        </a:lnSpc>
                        <a:spcBef>
                          <a:spcPts val="313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indent="-228600" eaLnBrk="0" fontAlgn="base" hangingPunct="0">
                        <a:lnSpc>
                          <a:spcPct val="93000"/>
                        </a:lnSpc>
                        <a:spcBef>
                          <a:spcPts val="313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indent="-228600" eaLnBrk="0" fontAlgn="base" hangingPunct="0">
                        <a:lnSpc>
                          <a:spcPct val="93000"/>
                        </a:lnSpc>
                        <a:spcBef>
                          <a:spcPts val="313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%</a:t>
                      </a:r>
                      <a:endParaRPr kumimoji="0" lang="pt-BR" altLang="pt-BR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6" marR="44456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3000"/>
                        </a:lnSpc>
                        <a:spcBef>
                          <a:spcPts val="1538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3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 marL="457200">
                        <a:lnSpc>
                          <a:spcPct val="93000"/>
                        </a:lnSpc>
                        <a:spcBef>
                          <a:spcPts val="1238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7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 marL="914400">
                        <a:lnSpc>
                          <a:spcPct val="93000"/>
                        </a:lnSpc>
                        <a:spcBef>
                          <a:spcPts val="925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 marL="1371600">
                        <a:lnSpc>
                          <a:spcPct val="93000"/>
                        </a:lnSpc>
                        <a:spcBef>
                          <a:spcPts val="613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 marL="1828800">
                        <a:lnSpc>
                          <a:spcPct val="93000"/>
                        </a:lnSpc>
                        <a:spcBef>
                          <a:spcPts val="313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indent="-228600" eaLnBrk="0" fontAlgn="base" hangingPunct="0">
                        <a:lnSpc>
                          <a:spcPct val="93000"/>
                        </a:lnSpc>
                        <a:spcBef>
                          <a:spcPts val="313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indent="-228600" eaLnBrk="0" fontAlgn="base" hangingPunct="0">
                        <a:lnSpc>
                          <a:spcPct val="93000"/>
                        </a:lnSpc>
                        <a:spcBef>
                          <a:spcPts val="313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indent="-228600" eaLnBrk="0" fontAlgn="base" hangingPunct="0">
                        <a:lnSpc>
                          <a:spcPct val="93000"/>
                        </a:lnSpc>
                        <a:spcBef>
                          <a:spcPts val="313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indent="-228600" eaLnBrk="0" fontAlgn="base" hangingPunct="0">
                        <a:lnSpc>
                          <a:spcPct val="93000"/>
                        </a:lnSpc>
                        <a:spcBef>
                          <a:spcPts val="313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4%</a:t>
                      </a:r>
                    </a:p>
                  </a:txBody>
                  <a:tcPr marL="44456" marR="44456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3000"/>
                        </a:lnSpc>
                        <a:spcBef>
                          <a:spcPts val="1538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3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 marL="457200">
                        <a:lnSpc>
                          <a:spcPct val="93000"/>
                        </a:lnSpc>
                        <a:spcBef>
                          <a:spcPts val="1238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7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 marL="914400">
                        <a:lnSpc>
                          <a:spcPct val="93000"/>
                        </a:lnSpc>
                        <a:spcBef>
                          <a:spcPts val="925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 marL="1371600">
                        <a:lnSpc>
                          <a:spcPct val="93000"/>
                        </a:lnSpc>
                        <a:spcBef>
                          <a:spcPts val="613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 marL="1828800">
                        <a:lnSpc>
                          <a:spcPct val="93000"/>
                        </a:lnSpc>
                        <a:spcBef>
                          <a:spcPts val="313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indent="-228600" eaLnBrk="0" fontAlgn="base" hangingPunct="0">
                        <a:lnSpc>
                          <a:spcPct val="93000"/>
                        </a:lnSpc>
                        <a:spcBef>
                          <a:spcPts val="313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indent="-228600" eaLnBrk="0" fontAlgn="base" hangingPunct="0">
                        <a:lnSpc>
                          <a:spcPct val="93000"/>
                        </a:lnSpc>
                        <a:spcBef>
                          <a:spcPts val="313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indent="-228600" eaLnBrk="0" fontAlgn="base" hangingPunct="0">
                        <a:lnSpc>
                          <a:spcPct val="93000"/>
                        </a:lnSpc>
                        <a:spcBef>
                          <a:spcPts val="313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indent="-228600" eaLnBrk="0" fontAlgn="base" hangingPunct="0">
                        <a:lnSpc>
                          <a:spcPct val="93000"/>
                        </a:lnSpc>
                        <a:spcBef>
                          <a:spcPts val="313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1,26%</a:t>
                      </a:r>
                    </a:p>
                  </a:txBody>
                  <a:tcPr marL="44456" marR="44456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D6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68827">
                <a:tc>
                  <a:txBody>
                    <a:bodyPr/>
                    <a:lstStyle>
                      <a:lvl1pPr>
                        <a:lnSpc>
                          <a:spcPct val="93000"/>
                        </a:lnSpc>
                        <a:spcBef>
                          <a:spcPts val="1538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3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 marL="457200">
                        <a:lnSpc>
                          <a:spcPct val="93000"/>
                        </a:lnSpc>
                        <a:spcBef>
                          <a:spcPts val="1238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7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 marL="914400">
                        <a:lnSpc>
                          <a:spcPct val="93000"/>
                        </a:lnSpc>
                        <a:spcBef>
                          <a:spcPts val="925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 marL="1371600">
                        <a:lnSpc>
                          <a:spcPct val="93000"/>
                        </a:lnSpc>
                        <a:spcBef>
                          <a:spcPts val="613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 marL="1828800">
                        <a:lnSpc>
                          <a:spcPct val="93000"/>
                        </a:lnSpc>
                        <a:spcBef>
                          <a:spcPts val="313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indent="-228600" eaLnBrk="0" fontAlgn="base" hangingPunct="0">
                        <a:lnSpc>
                          <a:spcPct val="93000"/>
                        </a:lnSpc>
                        <a:spcBef>
                          <a:spcPts val="313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indent="-228600" eaLnBrk="0" fontAlgn="base" hangingPunct="0">
                        <a:lnSpc>
                          <a:spcPct val="93000"/>
                        </a:lnSpc>
                        <a:spcBef>
                          <a:spcPts val="313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indent="-228600" eaLnBrk="0" fontAlgn="base" hangingPunct="0">
                        <a:lnSpc>
                          <a:spcPct val="93000"/>
                        </a:lnSpc>
                        <a:spcBef>
                          <a:spcPts val="313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indent="-228600" eaLnBrk="0" fontAlgn="base" hangingPunct="0">
                        <a:lnSpc>
                          <a:spcPct val="93000"/>
                        </a:lnSpc>
                        <a:spcBef>
                          <a:spcPts val="313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67</a:t>
                      </a:r>
                      <a:endParaRPr kumimoji="0" lang="pt-BR" altLang="pt-BR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6" marR="44456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3000"/>
                        </a:lnSpc>
                        <a:spcBef>
                          <a:spcPts val="1538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3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 marL="457200">
                        <a:lnSpc>
                          <a:spcPct val="93000"/>
                        </a:lnSpc>
                        <a:spcBef>
                          <a:spcPts val="1238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7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 marL="914400">
                        <a:lnSpc>
                          <a:spcPct val="93000"/>
                        </a:lnSpc>
                        <a:spcBef>
                          <a:spcPts val="925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 marL="1371600">
                        <a:lnSpc>
                          <a:spcPct val="93000"/>
                        </a:lnSpc>
                        <a:spcBef>
                          <a:spcPts val="613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 marL="1828800">
                        <a:lnSpc>
                          <a:spcPct val="93000"/>
                        </a:lnSpc>
                        <a:spcBef>
                          <a:spcPts val="313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indent="-228600" eaLnBrk="0" fontAlgn="base" hangingPunct="0">
                        <a:lnSpc>
                          <a:spcPct val="93000"/>
                        </a:lnSpc>
                        <a:spcBef>
                          <a:spcPts val="313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indent="-228600" eaLnBrk="0" fontAlgn="base" hangingPunct="0">
                        <a:lnSpc>
                          <a:spcPct val="93000"/>
                        </a:lnSpc>
                        <a:spcBef>
                          <a:spcPts val="313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indent="-228600" eaLnBrk="0" fontAlgn="base" hangingPunct="0">
                        <a:lnSpc>
                          <a:spcPct val="93000"/>
                        </a:lnSpc>
                        <a:spcBef>
                          <a:spcPts val="313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indent="-228600" eaLnBrk="0" fontAlgn="base" hangingPunct="0">
                        <a:lnSpc>
                          <a:spcPct val="93000"/>
                        </a:lnSpc>
                        <a:spcBef>
                          <a:spcPts val="313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Percentual da taxa de permanência hospitalar.</a:t>
                      </a:r>
                      <a:endParaRPr kumimoji="0" lang="pt-BR" altLang="pt-BR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6" marR="44456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3000"/>
                        </a:lnSpc>
                        <a:spcBef>
                          <a:spcPts val="1538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3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 marL="457200">
                        <a:lnSpc>
                          <a:spcPct val="93000"/>
                        </a:lnSpc>
                        <a:spcBef>
                          <a:spcPts val="1238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7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 marL="914400">
                        <a:lnSpc>
                          <a:spcPct val="93000"/>
                        </a:lnSpc>
                        <a:spcBef>
                          <a:spcPts val="925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 marL="1371600">
                        <a:lnSpc>
                          <a:spcPct val="93000"/>
                        </a:lnSpc>
                        <a:spcBef>
                          <a:spcPts val="613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 marL="1828800">
                        <a:lnSpc>
                          <a:spcPct val="93000"/>
                        </a:lnSpc>
                        <a:spcBef>
                          <a:spcPts val="313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indent="-228600" eaLnBrk="0" fontAlgn="base" hangingPunct="0">
                        <a:lnSpc>
                          <a:spcPct val="93000"/>
                        </a:lnSpc>
                        <a:spcBef>
                          <a:spcPts val="313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indent="-228600" eaLnBrk="0" fontAlgn="base" hangingPunct="0">
                        <a:lnSpc>
                          <a:spcPct val="93000"/>
                        </a:lnSpc>
                        <a:spcBef>
                          <a:spcPts val="313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indent="-228600" eaLnBrk="0" fontAlgn="base" hangingPunct="0">
                        <a:lnSpc>
                          <a:spcPct val="93000"/>
                        </a:lnSpc>
                        <a:spcBef>
                          <a:spcPts val="313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indent="-228600" eaLnBrk="0" fontAlgn="base" hangingPunct="0">
                        <a:lnSpc>
                          <a:spcPct val="93000"/>
                        </a:lnSpc>
                        <a:spcBef>
                          <a:spcPts val="313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&lt; melhor</a:t>
                      </a:r>
                      <a:endParaRPr kumimoji="0" lang="pt-BR" altLang="pt-BR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6" marR="44456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3000"/>
                        </a:lnSpc>
                        <a:spcBef>
                          <a:spcPts val="1538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3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 marL="457200">
                        <a:lnSpc>
                          <a:spcPct val="93000"/>
                        </a:lnSpc>
                        <a:spcBef>
                          <a:spcPts val="1238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7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 marL="914400">
                        <a:lnSpc>
                          <a:spcPct val="93000"/>
                        </a:lnSpc>
                        <a:spcBef>
                          <a:spcPts val="925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 marL="1371600">
                        <a:lnSpc>
                          <a:spcPct val="93000"/>
                        </a:lnSpc>
                        <a:spcBef>
                          <a:spcPts val="613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 marL="1828800">
                        <a:lnSpc>
                          <a:spcPct val="93000"/>
                        </a:lnSpc>
                        <a:spcBef>
                          <a:spcPts val="313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indent="-228600" eaLnBrk="0" fontAlgn="base" hangingPunct="0">
                        <a:lnSpc>
                          <a:spcPct val="93000"/>
                        </a:lnSpc>
                        <a:spcBef>
                          <a:spcPts val="313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indent="-228600" eaLnBrk="0" fontAlgn="base" hangingPunct="0">
                        <a:lnSpc>
                          <a:spcPct val="93000"/>
                        </a:lnSpc>
                        <a:spcBef>
                          <a:spcPts val="313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indent="-228600" eaLnBrk="0" fontAlgn="base" hangingPunct="0">
                        <a:lnSpc>
                          <a:spcPct val="93000"/>
                        </a:lnSpc>
                        <a:spcBef>
                          <a:spcPts val="313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indent="-228600" eaLnBrk="0" fontAlgn="base" hangingPunct="0">
                        <a:lnSpc>
                          <a:spcPct val="93000"/>
                        </a:lnSpc>
                        <a:spcBef>
                          <a:spcPts val="313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%</a:t>
                      </a:r>
                      <a:endParaRPr kumimoji="0" lang="pt-BR" altLang="pt-BR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6" marR="44456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3000"/>
                        </a:lnSpc>
                        <a:spcBef>
                          <a:spcPts val="1538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3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 marL="457200">
                        <a:lnSpc>
                          <a:spcPct val="93000"/>
                        </a:lnSpc>
                        <a:spcBef>
                          <a:spcPts val="1238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7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 marL="914400">
                        <a:lnSpc>
                          <a:spcPct val="93000"/>
                        </a:lnSpc>
                        <a:spcBef>
                          <a:spcPts val="925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 marL="1371600">
                        <a:lnSpc>
                          <a:spcPct val="93000"/>
                        </a:lnSpc>
                        <a:spcBef>
                          <a:spcPts val="613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 marL="1828800">
                        <a:lnSpc>
                          <a:spcPct val="93000"/>
                        </a:lnSpc>
                        <a:spcBef>
                          <a:spcPts val="313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indent="-228600" eaLnBrk="0" fontAlgn="base" hangingPunct="0">
                        <a:lnSpc>
                          <a:spcPct val="93000"/>
                        </a:lnSpc>
                        <a:spcBef>
                          <a:spcPts val="313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indent="-228600" eaLnBrk="0" fontAlgn="base" hangingPunct="0">
                        <a:lnSpc>
                          <a:spcPct val="93000"/>
                        </a:lnSpc>
                        <a:spcBef>
                          <a:spcPts val="313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indent="-228600" eaLnBrk="0" fontAlgn="base" hangingPunct="0">
                        <a:lnSpc>
                          <a:spcPct val="93000"/>
                        </a:lnSpc>
                        <a:spcBef>
                          <a:spcPts val="313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indent="-228600" eaLnBrk="0" fontAlgn="base" hangingPunct="0">
                        <a:lnSpc>
                          <a:spcPct val="93000"/>
                        </a:lnSpc>
                        <a:spcBef>
                          <a:spcPts val="313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8,5%</a:t>
                      </a:r>
                    </a:p>
                  </a:txBody>
                  <a:tcPr marL="44456" marR="44456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3000"/>
                        </a:lnSpc>
                        <a:spcBef>
                          <a:spcPts val="1538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3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 marL="457200">
                        <a:lnSpc>
                          <a:spcPct val="93000"/>
                        </a:lnSpc>
                        <a:spcBef>
                          <a:spcPts val="1238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7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 marL="914400">
                        <a:lnSpc>
                          <a:spcPct val="93000"/>
                        </a:lnSpc>
                        <a:spcBef>
                          <a:spcPts val="925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 marL="1371600">
                        <a:lnSpc>
                          <a:spcPct val="93000"/>
                        </a:lnSpc>
                        <a:spcBef>
                          <a:spcPts val="613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 marL="1828800">
                        <a:lnSpc>
                          <a:spcPct val="93000"/>
                        </a:lnSpc>
                        <a:spcBef>
                          <a:spcPts val="313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indent="-228600" eaLnBrk="0" fontAlgn="base" hangingPunct="0">
                        <a:lnSpc>
                          <a:spcPct val="93000"/>
                        </a:lnSpc>
                        <a:spcBef>
                          <a:spcPts val="313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indent="-228600" eaLnBrk="0" fontAlgn="base" hangingPunct="0">
                        <a:lnSpc>
                          <a:spcPct val="93000"/>
                        </a:lnSpc>
                        <a:spcBef>
                          <a:spcPts val="313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indent="-228600" eaLnBrk="0" fontAlgn="base" hangingPunct="0">
                        <a:lnSpc>
                          <a:spcPct val="93000"/>
                        </a:lnSpc>
                        <a:spcBef>
                          <a:spcPts val="313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indent="-228600" eaLnBrk="0" fontAlgn="base" hangingPunct="0">
                        <a:lnSpc>
                          <a:spcPct val="93000"/>
                        </a:lnSpc>
                        <a:spcBef>
                          <a:spcPts val="313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8,12%</a:t>
                      </a:r>
                    </a:p>
                  </a:txBody>
                  <a:tcPr marL="44456" marR="44456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D6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580329">
                <a:tc>
                  <a:txBody>
                    <a:bodyPr/>
                    <a:lstStyle>
                      <a:lvl1pPr>
                        <a:lnSpc>
                          <a:spcPct val="93000"/>
                        </a:lnSpc>
                        <a:spcBef>
                          <a:spcPts val="1538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3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 marL="457200">
                        <a:lnSpc>
                          <a:spcPct val="93000"/>
                        </a:lnSpc>
                        <a:spcBef>
                          <a:spcPts val="1238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7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 marL="914400">
                        <a:lnSpc>
                          <a:spcPct val="93000"/>
                        </a:lnSpc>
                        <a:spcBef>
                          <a:spcPts val="925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 marL="1371600">
                        <a:lnSpc>
                          <a:spcPct val="93000"/>
                        </a:lnSpc>
                        <a:spcBef>
                          <a:spcPts val="613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 marL="1828800">
                        <a:lnSpc>
                          <a:spcPct val="93000"/>
                        </a:lnSpc>
                        <a:spcBef>
                          <a:spcPts val="313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indent="-228600" eaLnBrk="0" fontAlgn="base" hangingPunct="0">
                        <a:lnSpc>
                          <a:spcPct val="93000"/>
                        </a:lnSpc>
                        <a:spcBef>
                          <a:spcPts val="313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indent="-228600" eaLnBrk="0" fontAlgn="base" hangingPunct="0">
                        <a:lnSpc>
                          <a:spcPct val="93000"/>
                        </a:lnSpc>
                        <a:spcBef>
                          <a:spcPts val="313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indent="-228600" eaLnBrk="0" fontAlgn="base" hangingPunct="0">
                        <a:lnSpc>
                          <a:spcPct val="93000"/>
                        </a:lnSpc>
                        <a:spcBef>
                          <a:spcPts val="313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indent="-228600" eaLnBrk="0" fontAlgn="base" hangingPunct="0">
                        <a:lnSpc>
                          <a:spcPct val="93000"/>
                        </a:lnSpc>
                        <a:spcBef>
                          <a:spcPts val="313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68</a:t>
                      </a:r>
                      <a:endParaRPr kumimoji="0" lang="pt-BR" altLang="pt-BR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6" marR="44456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3000"/>
                        </a:lnSpc>
                        <a:spcBef>
                          <a:spcPts val="1538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3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 marL="457200">
                        <a:lnSpc>
                          <a:spcPct val="93000"/>
                        </a:lnSpc>
                        <a:spcBef>
                          <a:spcPts val="1238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7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 marL="914400">
                        <a:lnSpc>
                          <a:spcPct val="93000"/>
                        </a:lnSpc>
                        <a:spcBef>
                          <a:spcPts val="925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 marL="1371600">
                        <a:lnSpc>
                          <a:spcPct val="93000"/>
                        </a:lnSpc>
                        <a:spcBef>
                          <a:spcPts val="613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 marL="1828800">
                        <a:lnSpc>
                          <a:spcPct val="93000"/>
                        </a:lnSpc>
                        <a:spcBef>
                          <a:spcPts val="313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indent="-228600" eaLnBrk="0" fontAlgn="base" hangingPunct="0">
                        <a:lnSpc>
                          <a:spcPct val="93000"/>
                        </a:lnSpc>
                        <a:spcBef>
                          <a:spcPts val="313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indent="-228600" eaLnBrk="0" fontAlgn="base" hangingPunct="0">
                        <a:lnSpc>
                          <a:spcPct val="93000"/>
                        </a:lnSpc>
                        <a:spcBef>
                          <a:spcPts val="313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indent="-228600" eaLnBrk="0" fontAlgn="base" hangingPunct="0">
                        <a:lnSpc>
                          <a:spcPct val="93000"/>
                        </a:lnSpc>
                        <a:spcBef>
                          <a:spcPts val="313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indent="-228600" eaLnBrk="0" fontAlgn="base" hangingPunct="0">
                        <a:lnSpc>
                          <a:spcPct val="93000"/>
                        </a:lnSpc>
                        <a:spcBef>
                          <a:spcPts val="313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Proporção de crianças indígenas atendidas no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HCSA.</a:t>
                      </a:r>
                    </a:p>
                  </a:txBody>
                  <a:tcPr marL="44456" marR="44456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3000"/>
                        </a:lnSpc>
                        <a:spcBef>
                          <a:spcPts val="1538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3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 marL="457200">
                        <a:lnSpc>
                          <a:spcPct val="93000"/>
                        </a:lnSpc>
                        <a:spcBef>
                          <a:spcPts val="1238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7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 marL="914400">
                        <a:lnSpc>
                          <a:spcPct val="93000"/>
                        </a:lnSpc>
                        <a:spcBef>
                          <a:spcPts val="925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 marL="1371600">
                        <a:lnSpc>
                          <a:spcPct val="93000"/>
                        </a:lnSpc>
                        <a:spcBef>
                          <a:spcPts val="613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 marL="1828800">
                        <a:lnSpc>
                          <a:spcPct val="93000"/>
                        </a:lnSpc>
                        <a:spcBef>
                          <a:spcPts val="313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indent="-228600" eaLnBrk="0" fontAlgn="base" hangingPunct="0">
                        <a:lnSpc>
                          <a:spcPct val="93000"/>
                        </a:lnSpc>
                        <a:spcBef>
                          <a:spcPts val="313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indent="-228600" eaLnBrk="0" fontAlgn="base" hangingPunct="0">
                        <a:lnSpc>
                          <a:spcPct val="93000"/>
                        </a:lnSpc>
                        <a:spcBef>
                          <a:spcPts val="313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indent="-228600" eaLnBrk="0" fontAlgn="base" hangingPunct="0">
                        <a:lnSpc>
                          <a:spcPct val="93000"/>
                        </a:lnSpc>
                        <a:spcBef>
                          <a:spcPts val="313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indent="-228600" eaLnBrk="0" fontAlgn="base" hangingPunct="0">
                        <a:lnSpc>
                          <a:spcPct val="93000"/>
                        </a:lnSpc>
                        <a:spcBef>
                          <a:spcPts val="313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&gt; melhor</a:t>
                      </a:r>
                      <a:endParaRPr kumimoji="0" lang="pt-BR" altLang="pt-BR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6" marR="44456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3000"/>
                        </a:lnSpc>
                        <a:spcBef>
                          <a:spcPts val="1538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3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 marL="457200">
                        <a:lnSpc>
                          <a:spcPct val="93000"/>
                        </a:lnSpc>
                        <a:spcBef>
                          <a:spcPts val="1238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7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 marL="914400">
                        <a:lnSpc>
                          <a:spcPct val="93000"/>
                        </a:lnSpc>
                        <a:spcBef>
                          <a:spcPts val="925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 marL="1371600">
                        <a:lnSpc>
                          <a:spcPct val="93000"/>
                        </a:lnSpc>
                        <a:spcBef>
                          <a:spcPts val="613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 marL="1828800">
                        <a:lnSpc>
                          <a:spcPct val="93000"/>
                        </a:lnSpc>
                        <a:spcBef>
                          <a:spcPts val="313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indent="-228600" eaLnBrk="0" fontAlgn="base" hangingPunct="0">
                        <a:lnSpc>
                          <a:spcPct val="93000"/>
                        </a:lnSpc>
                        <a:spcBef>
                          <a:spcPts val="313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indent="-228600" eaLnBrk="0" fontAlgn="base" hangingPunct="0">
                        <a:lnSpc>
                          <a:spcPct val="93000"/>
                        </a:lnSpc>
                        <a:spcBef>
                          <a:spcPts val="313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indent="-228600" eaLnBrk="0" fontAlgn="base" hangingPunct="0">
                        <a:lnSpc>
                          <a:spcPct val="93000"/>
                        </a:lnSpc>
                        <a:spcBef>
                          <a:spcPts val="313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indent="-228600" eaLnBrk="0" fontAlgn="base" hangingPunct="0">
                        <a:lnSpc>
                          <a:spcPct val="93000"/>
                        </a:lnSpc>
                        <a:spcBef>
                          <a:spcPts val="313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%</a:t>
                      </a:r>
                      <a:endParaRPr kumimoji="0" lang="pt-BR" altLang="pt-BR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6" marR="44456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3000"/>
                        </a:lnSpc>
                        <a:spcBef>
                          <a:spcPts val="1538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3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 marL="457200">
                        <a:lnSpc>
                          <a:spcPct val="93000"/>
                        </a:lnSpc>
                        <a:spcBef>
                          <a:spcPts val="1238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7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 marL="914400">
                        <a:lnSpc>
                          <a:spcPct val="93000"/>
                        </a:lnSpc>
                        <a:spcBef>
                          <a:spcPts val="925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 marL="1371600">
                        <a:lnSpc>
                          <a:spcPct val="93000"/>
                        </a:lnSpc>
                        <a:spcBef>
                          <a:spcPts val="613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 marL="1828800">
                        <a:lnSpc>
                          <a:spcPct val="93000"/>
                        </a:lnSpc>
                        <a:spcBef>
                          <a:spcPts val="313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indent="-228600" eaLnBrk="0" fontAlgn="base" hangingPunct="0">
                        <a:lnSpc>
                          <a:spcPct val="93000"/>
                        </a:lnSpc>
                        <a:spcBef>
                          <a:spcPts val="313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indent="-228600" eaLnBrk="0" fontAlgn="base" hangingPunct="0">
                        <a:lnSpc>
                          <a:spcPct val="93000"/>
                        </a:lnSpc>
                        <a:spcBef>
                          <a:spcPts val="313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indent="-228600" eaLnBrk="0" fontAlgn="base" hangingPunct="0">
                        <a:lnSpc>
                          <a:spcPct val="93000"/>
                        </a:lnSpc>
                        <a:spcBef>
                          <a:spcPts val="313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indent="-228600" eaLnBrk="0" fontAlgn="base" hangingPunct="0">
                        <a:lnSpc>
                          <a:spcPct val="93000"/>
                        </a:lnSpc>
                        <a:spcBef>
                          <a:spcPts val="313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100%</a:t>
                      </a:r>
                    </a:p>
                  </a:txBody>
                  <a:tcPr marL="44456" marR="44456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3000"/>
                        </a:lnSpc>
                        <a:spcBef>
                          <a:spcPts val="1538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3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 marL="457200">
                        <a:lnSpc>
                          <a:spcPct val="93000"/>
                        </a:lnSpc>
                        <a:spcBef>
                          <a:spcPts val="1238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7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 marL="914400">
                        <a:lnSpc>
                          <a:spcPct val="93000"/>
                        </a:lnSpc>
                        <a:spcBef>
                          <a:spcPts val="925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 marL="1371600">
                        <a:lnSpc>
                          <a:spcPct val="93000"/>
                        </a:lnSpc>
                        <a:spcBef>
                          <a:spcPts val="613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 marL="1828800">
                        <a:lnSpc>
                          <a:spcPct val="93000"/>
                        </a:lnSpc>
                        <a:spcBef>
                          <a:spcPts val="313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indent="-228600" eaLnBrk="0" fontAlgn="base" hangingPunct="0">
                        <a:lnSpc>
                          <a:spcPct val="93000"/>
                        </a:lnSpc>
                        <a:spcBef>
                          <a:spcPts val="313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indent="-228600" eaLnBrk="0" fontAlgn="base" hangingPunct="0">
                        <a:lnSpc>
                          <a:spcPct val="93000"/>
                        </a:lnSpc>
                        <a:spcBef>
                          <a:spcPts val="313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indent="-228600" eaLnBrk="0" fontAlgn="base" hangingPunct="0">
                        <a:lnSpc>
                          <a:spcPct val="93000"/>
                        </a:lnSpc>
                        <a:spcBef>
                          <a:spcPts val="313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indent="-228600" eaLnBrk="0" fontAlgn="base" hangingPunct="0">
                        <a:lnSpc>
                          <a:spcPct val="93000"/>
                        </a:lnSpc>
                        <a:spcBef>
                          <a:spcPts val="313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100%</a:t>
                      </a:r>
                    </a:p>
                  </a:txBody>
                  <a:tcPr marL="44456" marR="44456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D6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2" name="Picture 31" descr="certo-errado">
            <a:extLst>
              <a:ext uri="{FF2B5EF4-FFF2-40B4-BE49-F238E27FC236}">
                <a16:creationId xmlns:a16="http://schemas.microsoft.com/office/drawing/2014/main" id="{D0044CE4-300A-A335-8EE0-49F8B7F1A7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62556" y="1893655"/>
            <a:ext cx="365125" cy="46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1" descr="certo-errado">
            <a:extLst>
              <a:ext uri="{FF2B5EF4-FFF2-40B4-BE49-F238E27FC236}">
                <a16:creationId xmlns:a16="http://schemas.microsoft.com/office/drawing/2014/main" id="{C3056B85-2EB9-F4E3-7E7B-8C273D9EFF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62555" y="2805730"/>
            <a:ext cx="365125" cy="46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1" descr="certo-errado">
            <a:extLst>
              <a:ext uri="{FF2B5EF4-FFF2-40B4-BE49-F238E27FC236}">
                <a16:creationId xmlns:a16="http://schemas.microsoft.com/office/drawing/2014/main" id="{54C73370-175F-AFF0-1EB3-EF653568B7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62554" y="3594491"/>
            <a:ext cx="365125" cy="46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1" descr="certo-errado">
            <a:extLst>
              <a:ext uri="{FF2B5EF4-FFF2-40B4-BE49-F238E27FC236}">
                <a16:creationId xmlns:a16="http://schemas.microsoft.com/office/drawing/2014/main" id="{D0C67BC6-4DCD-98EC-6399-8B2D4FB0D6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62553" y="4463729"/>
            <a:ext cx="365125" cy="46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56106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3">
            <a:extLst>
              <a:ext uri="{FF2B5EF4-FFF2-40B4-BE49-F238E27FC236}">
                <a16:creationId xmlns:a16="http://schemas.microsoft.com/office/drawing/2014/main" id="{FFB1E9C4-93F5-FFE5-2FCC-A61A1AD6B0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412" y="106388"/>
            <a:ext cx="11687176" cy="43656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pt-BR" altLang="pt-BR" sz="2400" b="1" dirty="0">
                <a:solidFill>
                  <a:srgbClr val="0070C0"/>
                </a:solidFill>
                <a:cs typeface="Arial" panose="020B0604020202020204" pitchFamily="34" charset="0"/>
              </a:rPr>
              <a:t>SUPERINTENDÊNCIA DE VIGILÂNCIA EM SAÚDE - SVS</a:t>
            </a:r>
          </a:p>
        </p:txBody>
      </p:sp>
      <p:graphicFrame>
        <p:nvGraphicFramePr>
          <p:cNvPr id="8" name="Tabela 7">
            <a:extLst>
              <a:ext uri="{FF2B5EF4-FFF2-40B4-BE49-F238E27FC236}">
                <a16:creationId xmlns:a16="http://schemas.microsoft.com/office/drawing/2014/main" id="{2198A7AC-AFB2-19B3-BA7A-50918E795735}"/>
              </a:ext>
            </a:extLst>
          </p:cNvPr>
          <p:cNvGraphicFramePr>
            <a:graphicFrameLocks noGrp="1"/>
          </p:cNvGraphicFramePr>
          <p:nvPr/>
        </p:nvGraphicFramePr>
        <p:xfrm>
          <a:off x="139700" y="660400"/>
          <a:ext cx="11950699" cy="567182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232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127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1490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991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3899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09081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728556">
                <a:tc gridSpan="5">
                  <a:txBody>
                    <a:bodyPr/>
                    <a:lstStyle/>
                    <a:p>
                      <a:pPr algn="ctr"/>
                      <a:r>
                        <a:rPr lang="pt-BR" sz="24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PLANILHA DE METAS/INDICADORES</a:t>
                      </a:r>
                      <a:endParaRPr lang="pt-BR" sz="2400" dirty="0">
                        <a:effectLst/>
                        <a:latin typeface="+mn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5695" marR="25695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pt-BR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5693" marR="25693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4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RESULTADOS</a:t>
                      </a:r>
                      <a:endParaRPr lang="pt-BR" sz="2400" dirty="0">
                        <a:effectLst/>
                        <a:latin typeface="+mn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5695" marR="2569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67298">
                <a:tc>
                  <a:txBody>
                    <a:bodyPr/>
                    <a:lstStyle/>
                    <a:p>
                      <a:pPr algn="ctr"/>
                      <a:r>
                        <a:rPr lang="pt-BR" sz="24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Nº da Meta</a:t>
                      </a:r>
                      <a:endParaRPr lang="pt-BR" sz="24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5695" marR="25695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Indicador</a:t>
                      </a:r>
                      <a:endParaRPr lang="pt-BR" sz="24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5695" marR="25695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Polaridade</a:t>
                      </a:r>
                      <a:endParaRPr lang="pt-BR" sz="24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5695" marR="25695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Unid.</a:t>
                      </a:r>
                      <a:endParaRPr lang="pt-BR" sz="24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5695" marR="25695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Meta </a:t>
                      </a:r>
                    </a:p>
                    <a:p>
                      <a:pPr algn="ctr"/>
                      <a:r>
                        <a:rPr lang="pt-BR" sz="24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2024</a:t>
                      </a:r>
                      <a:endParaRPr lang="pt-BR" sz="24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 pitchFamily="18" charset="0"/>
                      </a:endParaRPr>
                    </a:p>
                  </a:txBody>
                  <a:tcPr marL="25694" marR="25694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4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 pitchFamily="18" charset="0"/>
                        </a:rPr>
                        <a:t>1º QDM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4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 pitchFamily="18" charset="0"/>
                        </a:rPr>
                        <a:t>2024</a:t>
                      </a:r>
                      <a:endParaRPr lang="pt-BR" sz="2400" b="1" dirty="0">
                        <a:effectLst/>
                        <a:latin typeface="+mn-lt"/>
                        <a:ea typeface="Calibri"/>
                        <a:cs typeface="Times New Roman" pitchFamily="18" charset="0"/>
                      </a:endParaRPr>
                    </a:p>
                  </a:txBody>
                  <a:tcPr marL="25694" marR="25694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78720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 panose="02020603050405020304" pitchFamily="18" charset="0"/>
                        </a:rPr>
                        <a:t>81</a:t>
                      </a:r>
                    </a:p>
                  </a:txBody>
                  <a:tcPr marL="30456" marR="30456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Taxa de cura da hanseníase entre os casos novos diagnosticados nos anos das coortes.</a:t>
                      </a:r>
                    </a:p>
                  </a:txBody>
                  <a:tcPr marL="37091" marR="37091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&gt; melhor</a:t>
                      </a:r>
                      <a:endParaRPr lang="pt-BR" sz="2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1663" marR="31663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 marL="31663" marR="31663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82%</a:t>
                      </a:r>
                    </a:p>
                  </a:txBody>
                  <a:tcPr marL="37091" marR="37091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86%</a:t>
                      </a:r>
                    </a:p>
                  </a:txBody>
                  <a:tcPr marL="37091" marR="37091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18175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 panose="02020603050405020304" pitchFamily="18" charset="0"/>
                        </a:rPr>
                        <a:t>82</a:t>
                      </a:r>
                    </a:p>
                  </a:txBody>
                  <a:tcPr marL="30456" marR="30456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Proporção de contatos examinados dos casos novos de hanseníase entre os contatos registrados, nos anos da coorte.</a:t>
                      </a:r>
                    </a:p>
                  </a:txBody>
                  <a:tcPr marL="37091" marR="37091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&gt; melhor</a:t>
                      </a:r>
                      <a:endParaRPr lang="pt-BR" sz="2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1663" marR="31663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 marL="31663" marR="31663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80%</a:t>
                      </a:r>
                    </a:p>
                  </a:txBody>
                  <a:tcPr marL="37091" marR="37091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100%</a:t>
                      </a:r>
                    </a:p>
                  </a:txBody>
                  <a:tcPr marL="37091" marR="37091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Picture 31" descr="certo-errado">
            <a:extLst>
              <a:ext uri="{FF2B5EF4-FFF2-40B4-BE49-F238E27FC236}">
                <a16:creationId xmlns:a16="http://schemas.microsoft.com/office/drawing/2014/main" id="{C4FB69E1-D008-144E-A6FE-90D8E2794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725274" y="2257926"/>
            <a:ext cx="365125" cy="46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1" descr="certo-errado">
            <a:extLst>
              <a:ext uri="{FF2B5EF4-FFF2-40B4-BE49-F238E27FC236}">
                <a16:creationId xmlns:a16="http://schemas.microsoft.com/office/drawing/2014/main" id="{6E69D2C8-8283-A9E5-D21F-2C6AD76EBD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757025" y="3897607"/>
            <a:ext cx="365125" cy="46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52839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3">
            <a:extLst>
              <a:ext uri="{FF2B5EF4-FFF2-40B4-BE49-F238E27FC236}">
                <a16:creationId xmlns:a16="http://schemas.microsoft.com/office/drawing/2014/main" id="{FFB1E9C4-93F5-FFE5-2FCC-A61A1AD6B0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412" y="106388"/>
            <a:ext cx="11687176" cy="43656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pt-BR" altLang="pt-BR" sz="2400" b="1" dirty="0">
                <a:solidFill>
                  <a:srgbClr val="0070C0"/>
                </a:solidFill>
                <a:cs typeface="Arial" panose="020B0604020202020204" pitchFamily="34" charset="0"/>
              </a:rPr>
              <a:t>SUPERINTENDÊNCIA DE VIGILÂNCIA EM SAÚDE - SVS</a:t>
            </a:r>
          </a:p>
        </p:txBody>
      </p:sp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04096"/>
              </p:ext>
            </p:extLst>
          </p:nvPr>
        </p:nvGraphicFramePr>
        <p:xfrm>
          <a:off x="241301" y="542952"/>
          <a:ext cx="11698287" cy="531492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974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259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7868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3887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1071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04665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79751">
                <a:tc gridSpan="5">
                  <a:txBody>
                    <a:bodyPr/>
                    <a:lstStyle/>
                    <a:p>
                      <a:pPr algn="ctr"/>
                      <a:r>
                        <a:rPr lang="pt-BR" sz="2400" dirty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PLANILHA DE METAS/INDICADORES</a:t>
                      </a:r>
                      <a:endParaRPr lang="pt-BR" sz="2400" dirty="0">
                        <a:effectLst/>
                        <a:latin typeface="+mj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5695" marR="25695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pt-BR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5693" marR="25693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400" dirty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RESULTADOS</a:t>
                      </a:r>
                      <a:endParaRPr lang="pt-BR" sz="2400" dirty="0">
                        <a:effectLst/>
                        <a:latin typeface="+mj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5695" marR="2569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09199">
                <a:tc>
                  <a:txBody>
                    <a:bodyPr/>
                    <a:lstStyle/>
                    <a:p>
                      <a:pPr algn="ctr"/>
                      <a:r>
                        <a:rPr lang="pt-BR" sz="24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Nº da Meta</a:t>
                      </a:r>
                      <a:endParaRPr lang="pt-BR" sz="24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5695" marR="25695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Indicador</a:t>
                      </a:r>
                      <a:endParaRPr lang="pt-BR" sz="24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5695" marR="25695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Polaridade</a:t>
                      </a:r>
                      <a:endParaRPr lang="pt-BR" sz="24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5695" marR="25695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Unid.</a:t>
                      </a:r>
                      <a:endParaRPr lang="pt-BR" sz="24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5695" marR="25695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Meta </a:t>
                      </a:r>
                    </a:p>
                    <a:p>
                      <a:pPr algn="ctr"/>
                      <a:r>
                        <a:rPr lang="pt-BR" sz="24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2024</a:t>
                      </a:r>
                      <a:endParaRPr lang="pt-BR" sz="24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 pitchFamily="18" charset="0"/>
                      </a:endParaRPr>
                    </a:p>
                  </a:txBody>
                  <a:tcPr marL="25694" marR="25694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4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/>
                          <a:cs typeface="Times New Roman" pitchFamily="18" charset="0"/>
                        </a:rPr>
                        <a:t>1º QDM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4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/>
                          <a:cs typeface="Times New Roman" pitchFamily="18" charset="0"/>
                        </a:rPr>
                        <a:t>2024</a:t>
                      </a:r>
                      <a:endParaRPr lang="pt-BR" sz="2400" b="1" dirty="0">
                        <a:effectLst/>
                        <a:latin typeface="+mj-lt"/>
                        <a:ea typeface="Calibri"/>
                        <a:cs typeface="Times New Roman" pitchFamily="18" charset="0"/>
                      </a:endParaRPr>
                    </a:p>
                  </a:txBody>
                  <a:tcPr marL="25694" marR="25694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6978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4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 panose="02020603050405020304" pitchFamily="18" charset="0"/>
                        </a:rPr>
                        <a:t>89</a:t>
                      </a:r>
                    </a:p>
                  </a:txBody>
                  <a:tcPr marL="44448" marR="44448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 panose="02020603050405020304" pitchFamily="18" charset="0"/>
                        </a:rPr>
                        <a:t>Percentual dos casos de Malária com tratamento iniciado em tempo oportuno.</a:t>
                      </a:r>
                      <a:endParaRPr lang="pt-BR" sz="2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448" marR="44448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 panose="02020603050405020304" pitchFamily="18" charset="0"/>
                        </a:rPr>
                        <a:t>&gt; melhor</a:t>
                      </a:r>
                      <a:endParaRPr lang="pt-BR" sz="2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448" marR="44448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4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/>
                          <a:cs typeface="Times New Roman" panose="02020603050405020304" pitchFamily="18" charset="0"/>
                        </a:rPr>
                        <a:t>%</a:t>
                      </a:r>
                      <a:endParaRPr lang="pt-BR" sz="24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4448" marR="44448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>
                          <a:solidFill>
                            <a:schemeClr val="tx1"/>
                          </a:solidFill>
                        </a:rPr>
                        <a:t> 70%</a:t>
                      </a:r>
                    </a:p>
                  </a:txBody>
                  <a:tcPr marL="44448" marR="44448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/>
                        <a:t>84,67%</a:t>
                      </a:r>
                    </a:p>
                  </a:txBody>
                  <a:tcPr marL="44448" marR="44448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56186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 panose="02020603050405020304" pitchFamily="18" charset="0"/>
                        </a:rPr>
                        <a:t>90</a:t>
                      </a:r>
                    </a:p>
                  </a:txBody>
                  <a:tcPr marL="30456" marR="30456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Número absoluto de óbitos por dengue no ano.</a:t>
                      </a:r>
                    </a:p>
                  </a:txBody>
                  <a:tcPr marL="37091" marR="37091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&lt; melhor</a:t>
                      </a:r>
                      <a:endParaRPr lang="pt-BR" sz="2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1663" marR="31663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 marL="31663" marR="31663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0%</a:t>
                      </a:r>
                    </a:p>
                  </a:txBody>
                  <a:tcPr marL="37091" marR="37091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0%</a:t>
                      </a:r>
                    </a:p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(zero)</a:t>
                      </a:r>
                    </a:p>
                  </a:txBody>
                  <a:tcPr marL="37091" marR="37091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Picture 31" descr="certo-errado">
            <a:extLst>
              <a:ext uri="{FF2B5EF4-FFF2-40B4-BE49-F238E27FC236}">
                <a16:creationId xmlns:a16="http://schemas.microsoft.com/office/drawing/2014/main" id="{E760C504-AFF5-187B-14C4-4F88A2D063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85574" y="2049700"/>
            <a:ext cx="365125" cy="46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1" descr="certo-errado">
            <a:extLst>
              <a:ext uri="{FF2B5EF4-FFF2-40B4-BE49-F238E27FC236}">
                <a16:creationId xmlns:a16="http://schemas.microsoft.com/office/drawing/2014/main" id="{CE68BC58-9BF4-0221-FA5A-2337FFB455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72530" y="3605394"/>
            <a:ext cx="365125" cy="46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665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5C4AE98C-F06C-E49D-9CB1-C83C27A3792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46904575"/>
              </p:ext>
            </p:extLst>
          </p:nvPr>
        </p:nvGraphicFramePr>
        <p:xfrm>
          <a:off x="2231281" y="2033712"/>
          <a:ext cx="8064896" cy="28078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9641910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8"/>
          <p:cNvSpPr txBox="1"/>
          <p:nvPr/>
        </p:nvSpPr>
        <p:spPr>
          <a:xfrm>
            <a:off x="0" y="16458"/>
            <a:ext cx="12192000" cy="7435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 dirty="0">
                <a:solidFill>
                  <a:srgbClr val="00B0F0"/>
                </a:solidFill>
                <a:latin typeface="+mj-lt"/>
                <a:ea typeface="Arial Black"/>
                <a:cs typeface="Arial Black"/>
                <a:sym typeface="Arial Black"/>
              </a:rPr>
              <a:t>ATENÇÃO PRIMÁRIA </a:t>
            </a:r>
            <a:endParaRPr sz="2400" b="1" dirty="0">
              <a:solidFill>
                <a:srgbClr val="00B0F0"/>
              </a:solidFill>
              <a:latin typeface="+mj-lt"/>
              <a:ea typeface="Arial Black"/>
              <a:cs typeface="Arial Black"/>
              <a:sym typeface="Arial Black"/>
            </a:endParaRP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pt-BR" sz="2000" b="1" i="0" u="none" strike="noStrike" dirty="0">
                <a:solidFill>
                  <a:schemeClr val="tx1"/>
                </a:solidFill>
                <a:effectLst/>
                <a:latin typeface="+mj-lt"/>
              </a:rPr>
              <a:t>JANEIRO BRANCO - QUEM CUIDA DA MENTE, CUIDA DA VIDA</a:t>
            </a:r>
            <a:endParaRPr lang="pt-BR" sz="2000" b="0" dirty="0">
              <a:solidFill>
                <a:schemeClr val="tx1"/>
              </a:solidFill>
              <a:effectLst/>
              <a:latin typeface="+mj-lt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59A63543-B658-1893-985C-73FB883151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7541" y="880059"/>
            <a:ext cx="3756917" cy="2158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6111DA2C-3D28-9A42-5566-2BA8675898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8" r="10361"/>
          <a:stretch/>
        </p:blipFill>
        <p:spPr bwMode="auto">
          <a:xfrm>
            <a:off x="400692" y="3591462"/>
            <a:ext cx="3461209" cy="1917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66AF2738-645C-244A-837D-C7532BBBAA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51"/>
          <a:stretch/>
        </p:blipFill>
        <p:spPr bwMode="auto">
          <a:xfrm>
            <a:off x="400692" y="880059"/>
            <a:ext cx="3513762" cy="2158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059D33B4-9348-AF9E-6F7F-CB4D1929F9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8501" y="927940"/>
            <a:ext cx="3756917" cy="2113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35622EC7-7AB4-2416-8CAF-67205949A94C}"/>
              </a:ext>
            </a:extLst>
          </p:cNvPr>
          <p:cNvSpPr txBox="1"/>
          <p:nvPr/>
        </p:nvSpPr>
        <p:spPr>
          <a:xfrm>
            <a:off x="649434" y="3123416"/>
            <a:ext cx="28896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/>
              <a:t>Adolescentes Projeto Crescer 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F8A0D21E-3C6C-C1E4-23D7-06A5A883F56F}"/>
              </a:ext>
            </a:extLst>
          </p:cNvPr>
          <p:cNvSpPr txBox="1"/>
          <p:nvPr/>
        </p:nvSpPr>
        <p:spPr>
          <a:xfrm>
            <a:off x="811066" y="5533888"/>
            <a:ext cx="26404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/>
              <a:t>Grupos de Idosos nas UBS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26472DF5-F445-6E0E-43F3-AF545A8FB513}"/>
              </a:ext>
            </a:extLst>
          </p:cNvPr>
          <p:cNvSpPr txBox="1"/>
          <p:nvPr/>
        </p:nvSpPr>
        <p:spPr>
          <a:xfrm>
            <a:off x="4082473" y="3498835"/>
            <a:ext cx="7862945" cy="230832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rtl="0">
              <a:spcBef>
                <a:spcPts val="0"/>
              </a:spcBef>
              <a:spcAft>
                <a:spcPts val="0"/>
              </a:spcAft>
            </a:pPr>
            <a:r>
              <a:rPr lang="pt-BR" sz="1200" b="1" i="0" u="none" strike="noStrike" dirty="0">
                <a:solidFill>
                  <a:schemeClr val="tx1"/>
                </a:solidFill>
                <a:effectLst/>
              </a:rPr>
              <a:t>Objetivo: </a:t>
            </a:r>
            <a:r>
              <a:rPr lang="pt-BR" sz="1200" b="0" i="0" u="none" strike="noStrike" dirty="0">
                <a:solidFill>
                  <a:schemeClr val="tx1"/>
                </a:solidFill>
                <a:effectLst/>
              </a:rPr>
              <a:t>Enfatizar a importância do cuidado em saúde mental o ano inteiro, bem como estimular a prática do  autocuidado.</a:t>
            </a:r>
          </a:p>
          <a:p>
            <a:pPr algn="just" rtl="0">
              <a:spcBef>
                <a:spcPts val="0"/>
              </a:spcBef>
              <a:spcAft>
                <a:spcPts val="0"/>
              </a:spcAft>
            </a:pPr>
            <a:endParaRPr lang="pt-BR" sz="1200" dirty="0">
              <a:solidFill>
                <a:schemeClr val="tx1"/>
              </a:solidFill>
            </a:endParaRPr>
          </a:p>
          <a:p>
            <a:pPr algn="just"/>
            <a:r>
              <a:rPr lang="pt-BR" sz="1200" b="1" i="0" u="none" strike="noStrike" dirty="0">
                <a:solidFill>
                  <a:schemeClr val="tx1"/>
                </a:solidFill>
                <a:effectLst/>
              </a:rPr>
              <a:t>Público Alvo: </a:t>
            </a:r>
            <a:r>
              <a:rPr lang="pt-BR" sz="1200" i="0" u="none" strike="noStrike" dirty="0">
                <a:solidFill>
                  <a:schemeClr val="tx1"/>
                </a:solidFill>
                <a:effectLst/>
              </a:rPr>
              <a:t>Comunidade em geral, servidores das UBS, adolescentes, idosos, gestantes.</a:t>
            </a:r>
          </a:p>
          <a:p>
            <a:pPr algn="just"/>
            <a:endParaRPr lang="pt-BR" sz="1200" b="0" i="0" u="none" strike="noStrike" dirty="0">
              <a:solidFill>
                <a:schemeClr val="tx1"/>
              </a:solidFill>
              <a:effectLst/>
            </a:endParaRPr>
          </a:p>
          <a:p>
            <a:pPr algn="just" rtl="0">
              <a:spcBef>
                <a:spcPts val="0"/>
              </a:spcBef>
              <a:spcAft>
                <a:spcPts val="0"/>
              </a:spcAft>
            </a:pPr>
            <a:r>
              <a:rPr lang="pt-BR" sz="1200" b="1" dirty="0">
                <a:solidFill>
                  <a:schemeClr val="tx1"/>
                </a:solidFill>
                <a:effectLst/>
              </a:rPr>
              <a:t>Locais: </a:t>
            </a:r>
            <a:r>
              <a:rPr lang="pt-BR" sz="1200" b="0" dirty="0">
                <a:solidFill>
                  <a:schemeClr val="tx1"/>
                </a:solidFill>
                <a:effectLst/>
              </a:rPr>
              <a:t>Nas 34 UBS (grupos operativos e servidores), Sede SMSA, Usina de asfalto, Empresa Solar Coca-Cola, Ocupação Amsterdã, Projeto Crescer, Escola Municipal Pedro Ferreira, Blitz na Avenida Mário Homem de Melo, Projeto Social Jó, Igreja Evangélica Assembleia de Deus do Santa Tereza.</a:t>
            </a:r>
          </a:p>
          <a:p>
            <a:pPr algn="just"/>
            <a:endParaRPr lang="pt-BR" sz="1200" b="1" i="0" u="none" strike="noStrike" dirty="0">
              <a:solidFill>
                <a:schemeClr val="tx1"/>
              </a:solidFill>
              <a:effectLst/>
            </a:endParaRPr>
          </a:p>
          <a:p>
            <a:pPr algn="just"/>
            <a:r>
              <a:rPr lang="pt-BR" sz="1200" b="1" i="0" u="none" strike="noStrike" dirty="0">
                <a:solidFill>
                  <a:schemeClr val="tx1"/>
                </a:solidFill>
                <a:effectLst/>
              </a:rPr>
              <a:t>Total de ações realizadas: </a:t>
            </a:r>
            <a:r>
              <a:rPr lang="pt-BR" sz="1200" b="0" i="0" u="none" strike="noStrike" dirty="0">
                <a:solidFill>
                  <a:schemeClr val="tx1"/>
                </a:solidFill>
                <a:effectLst/>
              </a:rPr>
              <a:t>113 ações.</a:t>
            </a:r>
          </a:p>
          <a:p>
            <a:pPr algn="just" rtl="0">
              <a:spcBef>
                <a:spcPts val="0"/>
              </a:spcBef>
              <a:spcAft>
                <a:spcPts val="0"/>
              </a:spcAft>
            </a:pPr>
            <a:br>
              <a:rPr lang="pt-BR" sz="1200" dirty="0"/>
            </a:br>
            <a:r>
              <a:rPr lang="pt-BR" sz="1200" b="1" dirty="0"/>
              <a:t>Total de pessoas alcançadas: </a:t>
            </a:r>
            <a:r>
              <a:rPr lang="pt-BR" sz="1200" dirty="0"/>
              <a:t>2.456 pessoas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4395E3A6-CBDC-FE68-7FE3-43336C1C0214}"/>
              </a:ext>
            </a:extLst>
          </p:cNvPr>
          <p:cNvSpPr txBox="1"/>
          <p:nvPr/>
        </p:nvSpPr>
        <p:spPr>
          <a:xfrm>
            <a:off x="4958135" y="3107389"/>
            <a:ext cx="227572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600" b="1" dirty="0"/>
              <a:t>     Projeto Social Jó</a:t>
            </a:r>
            <a:r>
              <a:rPr lang="pt-BR" sz="1600" dirty="0"/>
              <a:t> 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E279AEAD-DB6B-A350-2240-26AD7482DC6C}"/>
              </a:ext>
            </a:extLst>
          </p:cNvPr>
          <p:cNvSpPr txBox="1"/>
          <p:nvPr/>
        </p:nvSpPr>
        <p:spPr>
          <a:xfrm>
            <a:off x="8493710" y="3078248"/>
            <a:ext cx="332681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600" b="1" dirty="0"/>
              <a:t>Professores de escolas Municipais</a:t>
            </a:r>
          </a:p>
        </p:txBody>
      </p:sp>
    </p:spTree>
    <p:extLst>
      <p:ext uri="{BB962C8B-B14F-4D97-AF65-F5344CB8AC3E}">
        <p14:creationId xmlns:p14="http://schemas.microsoft.com/office/powerpoint/2010/main" val="42481582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7"/>
          <p:cNvSpPr txBox="1"/>
          <p:nvPr/>
        </p:nvSpPr>
        <p:spPr>
          <a:xfrm>
            <a:off x="0" y="9967"/>
            <a:ext cx="12192000" cy="7435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 dirty="0">
                <a:solidFill>
                  <a:srgbClr val="00B0F0"/>
                </a:solidFill>
                <a:latin typeface="+mj-lt"/>
                <a:ea typeface="Arial Black"/>
                <a:cs typeface="Arial Black"/>
                <a:sym typeface="Arial Black"/>
              </a:rPr>
              <a:t>ATENÇÃO PRIMÁRIA e SVS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 dirty="0">
                <a:solidFill>
                  <a:schemeClr val="tx1"/>
                </a:solidFill>
                <a:latin typeface="+mj-lt"/>
                <a:ea typeface="Open Sans"/>
                <a:cs typeface="Open Sans"/>
                <a:sym typeface="Open Sans"/>
              </a:rPr>
              <a:t>PROCESSO SELETIVO DE AGENTES COMUNITÁRIOS DE SAÚDE - ACS</a:t>
            </a:r>
            <a:endParaRPr sz="2000" b="0" i="1" u="none" dirty="0">
              <a:solidFill>
                <a:schemeClr val="tx1"/>
              </a:solidFill>
              <a:latin typeface="+mj-lt"/>
              <a:ea typeface="Arial"/>
              <a:cs typeface="Arial"/>
              <a:sym typeface="Arial"/>
            </a:endParaRPr>
          </a:p>
        </p:txBody>
      </p:sp>
      <p:sp>
        <p:nvSpPr>
          <p:cNvPr id="152" name="Google Shape;152;p17"/>
          <p:cNvSpPr txBox="1"/>
          <p:nvPr/>
        </p:nvSpPr>
        <p:spPr>
          <a:xfrm>
            <a:off x="5789047" y="956046"/>
            <a:ext cx="5205957" cy="195434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pt-BR" dirty="0">
              <a:solidFill>
                <a:schemeClr val="tx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285750" marR="0" lvl="0" indent="-2857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</a:pPr>
            <a:r>
              <a:rPr lang="pt-BR" b="1" dirty="0">
                <a:solidFill>
                  <a:schemeClr val="tx1"/>
                </a:solidFill>
                <a:latin typeface="Open Sans"/>
                <a:ea typeface="Open Sans"/>
                <a:cs typeface="Open Sans"/>
                <a:sym typeface="Open Sans"/>
              </a:rPr>
              <a:t>1ª Convocação</a:t>
            </a:r>
            <a:r>
              <a:rPr lang="pt-BR" dirty="0">
                <a:solidFill>
                  <a:schemeClr val="tx1"/>
                </a:solidFill>
                <a:latin typeface="Open Sans"/>
                <a:ea typeface="Open Sans"/>
                <a:cs typeface="Open Sans"/>
                <a:sym typeface="Open Sans"/>
              </a:rPr>
              <a:t>: 211 ACS </a:t>
            </a:r>
          </a:p>
          <a:p>
            <a:pPr marR="0" lvl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</a:pPr>
            <a:r>
              <a:rPr lang="pt-BR" sz="1200" b="1" dirty="0">
                <a:solidFill>
                  <a:schemeClr val="tx1"/>
                </a:solidFill>
                <a:latin typeface="Open Sans"/>
                <a:ea typeface="Open Sans"/>
                <a:cs typeface="Open Sans"/>
                <a:sym typeface="Open Sans"/>
              </a:rPr>
              <a:t>	Início das atividades: </a:t>
            </a:r>
            <a:r>
              <a:rPr lang="pt-BR" sz="1200" dirty="0">
                <a:solidFill>
                  <a:schemeClr val="tx1"/>
                </a:solidFill>
                <a:latin typeface="Open Sans"/>
                <a:ea typeface="Open Sans"/>
                <a:cs typeface="Open Sans"/>
                <a:sym typeface="Open Sans"/>
              </a:rPr>
              <a:t>Fevereiro de 2024.</a:t>
            </a:r>
          </a:p>
          <a:p>
            <a:pPr marR="0" lvl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</a:pPr>
            <a:endParaRPr lang="pt-BR" dirty="0">
              <a:solidFill>
                <a:schemeClr val="tx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285750" marR="0" lvl="0" indent="-2857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</a:pPr>
            <a:r>
              <a:rPr lang="pt-BR" b="1" dirty="0">
                <a:solidFill>
                  <a:schemeClr val="tx1"/>
                </a:solidFill>
                <a:latin typeface="Open Sans"/>
                <a:ea typeface="Open Sans"/>
                <a:cs typeface="Open Sans"/>
                <a:sym typeface="Open Sans"/>
              </a:rPr>
              <a:t>2ª Convocação</a:t>
            </a:r>
            <a:r>
              <a:rPr lang="pt-BR" dirty="0">
                <a:solidFill>
                  <a:schemeClr val="tx1"/>
                </a:solidFill>
                <a:latin typeface="Open Sans"/>
                <a:ea typeface="Open Sans"/>
                <a:cs typeface="Open Sans"/>
                <a:sym typeface="Open Sans"/>
              </a:rPr>
              <a:t>: 36 ACS (Abril de 2024)</a:t>
            </a:r>
          </a:p>
          <a:p>
            <a:pPr marR="0" lvl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</a:pPr>
            <a:r>
              <a:rPr lang="pt-BR" sz="1200" b="1" dirty="0">
                <a:solidFill>
                  <a:schemeClr val="tx1"/>
                </a:solidFill>
                <a:latin typeface="Open Sans"/>
                <a:ea typeface="Open Sans"/>
                <a:cs typeface="Open Sans"/>
                <a:sym typeface="Open Sans"/>
              </a:rPr>
              <a:t>	Início das atividades: </a:t>
            </a:r>
            <a:r>
              <a:rPr lang="pt-BR" sz="1200" dirty="0">
                <a:solidFill>
                  <a:schemeClr val="tx1"/>
                </a:solidFill>
                <a:latin typeface="Open Sans"/>
                <a:ea typeface="Open Sans"/>
                <a:cs typeface="Open Sans"/>
                <a:sym typeface="Open Sans"/>
              </a:rPr>
              <a:t>Abril de 2024.</a:t>
            </a:r>
          </a:p>
          <a:p>
            <a:pPr lvl="3" algn="just">
              <a:buClr>
                <a:schemeClr val="dk1"/>
              </a:buClr>
              <a:buSzPts val="1400"/>
            </a:pPr>
            <a:endParaRPr lang="pt-BR" sz="1200" dirty="0">
              <a:solidFill>
                <a:schemeClr val="tx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lvl="3" algn="just">
              <a:buClr>
                <a:schemeClr val="dk1"/>
              </a:buClr>
              <a:buSzPts val="1400"/>
            </a:pPr>
            <a:endParaRPr sz="1300" dirty="0">
              <a:solidFill>
                <a:schemeClr val="tx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13FF7C68-2447-FC61-EF31-172ADE5380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402" y="769560"/>
            <a:ext cx="3830117" cy="4773661"/>
          </a:xfrm>
          <a:prstGeom prst="rect">
            <a:avLst/>
          </a:prstGeom>
        </p:spPr>
      </p:pic>
      <p:graphicFrame>
        <p:nvGraphicFramePr>
          <p:cNvPr id="10" name="Gráfico 9">
            <a:extLst>
              <a:ext uri="{FF2B5EF4-FFF2-40B4-BE49-F238E27FC236}">
                <a16:creationId xmlns:a16="http://schemas.microsoft.com/office/drawing/2014/main" id="{0082BEF0-0BA3-FF40-7B1E-46BB2AF8B03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38997182"/>
              </p:ext>
            </p:extLst>
          </p:nvPr>
        </p:nvGraphicFramePr>
        <p:xfrm>
          <a:off x="5249308" y="2976316"/>
          <a:ext cx="6101059" cy="25669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7"/>
          <p:cNvSpPr txBox="1"/>
          <p:nvPr/>
        </p:nvSpPr>
        <p:spPr>
          <a:xfrm>
            <a:off x="0" y="28073"/>
            <a:ext cx="12192000" cy="7435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 dirty="0">
                <a:solidFill>
                  <a:srgbClr val="00B0F0"/>
                </a:solidFill>
                <a:latin typeface="+mj-lt"/>
                <a:ea typeface="Arial Black"/>
                <a:cs typeface="Arial Black"/>
                <a:sym typeface="Arial Black"/>
              </a:rPr>
              <a:t>ATENÇÃO PRIMÁRIA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 dirty="0">
                <a:solidFill>
                  <a:schemeClr val="tx1"/>
                </a:solidFill>
                <a:latin typeface="+mj-lt"/>
                <a:ea typeface="Open Sans"/>
                <a:cs typeface="Open Sans"/>
                <a:sym typeface="Open Sans"/>
              </a:rPr>
              <a:t>PROCESSO DE QUALIFICAÇÃO NOVOS ACS</a:t>
            </a:r>
            <a:endParaRPr sz="2000" b="0" i="1" u="none" dirty="0">
              <a:solidFill>
                <a:schemeClr val="tx1"/>
              </a:solidFill>
              <a:latin typeface="+mj-lt"/>
              <a:ea typeface="Arial"/>
              <a:cs typeface="Arial"/>
              <a:sym typeface="Arial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D6883648-F47B-4651-6FD0-B82B47179C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251" b="6816"/>
          <a:stretch/>
        </p:blipFill>
        <p:spPr>
          <a:xfrm>
            <a:off x="383837" y="977360"/>
            <a:ext cx="3435128" cy="1870095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6D953A3B-2CA9-4BD7-B1E5-D40E240B6CE2}"/>
              </a:ext>
            </a:extLst>
          </p:cNvPr>
          <p:cNvSpPr txBox="1"/>
          <p:nvPr/>
        </p:nvSpPr>
        <p:spPr>
          <a:xfrm>
            <a:off x="172007" y="2917555"/>
            <a:ext cx="3646958" cy="61555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sz="1200" b="1" dirty="0"/>
              <a:t>Integração Institucional e em Serviço </a:t>
            </a:r>
          </a:p>
          <a:p>
            <a:r>
              <a:rPr lang="pt-BR" sz="1050" b="1" dirty="0"/>
              <a:t>Período: </a:t>
            </a:r>
            <a:r>
              <a:rPr lang="pt-BR" sz="1050" dirty="0"/>
              <a:t>29/01/24 a 16/02/24</a:t>
            </a:r>
          </a:p>
          <a:p>
            <a:r>
              <a:rPr lang="pt-BR" sz="1050" b="1" dirty="0"/>
              <a:t>Público alvo: </a:t>
            </a:r>
            <a:r>
              <a:rPr lang="pt-BR" sz="1050" dirty="0"/>
              <a:t>todos os ACS, enfermeiros e diretores.</a:t>
            </a:r>
            <a:endParaRPr lang="pt-BR" sz="1100" dirty="0"/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F967E182-14E5-4A62-A7A0-DB6264F11D0A}"/>
              </a:ext>
            </a:extLst>
          </p:cNvPr>
          <p:cNvSpPr txBox="1"/>
          <p:nvPr/>
        </p:nvSpPr>
        <p:spPr>
          <a:xfrm>
            <a:off x="4424793" y="2896516"/>
            <a:ext cx="3352194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sz="1100" b="1" dirty="0"/>
              <a:t>Treinamento Cadastramento e Sistema SIGSS</a:t>
            </a:r>
          </a:p>
          <a:p>
            <a:r>
              <a:rPr lang="pt-BR" sz="1050" b="1" dirty="0">
                <a:solidFill>
                  <a:schemeClr val="tx1"/>
                </a:solidFill>
              </a:rPr>
              <a:t>Período: </a:t>
            </a:r>
            <a:r>
              <a:rPr lang="pt-BR" sz="1050" dirty="0">
                <a:solidFill>
                  <a:schemeClr val="tx1"/>
                </a:solidFill>
              </a:rPr>
              <a:t>26/02/24 a 28/02/24</a:t>
            </a:r>
          </a:p>
          <a:p>
            <a:r>
              <a:rPr lang="pt-BR" sz="1050" b="1" dirty="0"/>
              <a:t>Público Alvo: </a:t>
            </a:r>
            <a:r>
              <a:rPr lang="pt-BR" sz="1050" dirty="0"/>
              <a:t>todos os enfermeiros e diretores.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27300891-8B2E-4840-BE9B-342DAA90E66B}"/>
              </a:ext>
            </a:extLst>
          </p:cNvPr>
          <p:cNvSpPr txBox="1"/>
          <p:nvPr/>
        </p:nvSpPr>
        <p:spPr>
          <a:xfrm>
            <a:off x="8347313" y="2892677"/>
            <a:ext cx="3560434" cy="60016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sz="1200" b="1" dirty="0"/>
              <a:t>Treinamento EVFAM-BR</a:t>
            </a:r>
          </a:p>
          <a:p>
            <a:r>
              <a:rPr lang="pt-BR" sz="1050" b="1" dirty="0">
                <a:solidFill>
                  <a:schemeClr val="tx1"/>
                </a:solidFill>
              </a:rPr>
              <a:t>Período</a:t>
            </a:r>
            <a:r>
              <a:rPr lang="pt-BR" sz="1050" dirty="0">
                <a:solidFill>
                  <a:schemeClr val="tx1"/>
                </a:solidFill>
              </a:rPr>
              <a:t>: 05/03/24 a 07/03/24</a:t>
            </a:r>
          </a:p>
          <a:p>
            <a:r>
              <a:rPr lang="pt-BR" sz="1050" b="1" dirty="0">
                <a:solidFill>
                  <a:schemeClr val="tx1"/>
                </a:solidFill>
              </a:rPr>
              <a:t>Público Alvo: </a:t>
            </a:r>
            <a:r>
              <a:rPr lang="pt-BR" sz="1050" dirty="0">
                <a:solidFill>
                  <a:schemeClr val="tx1"/>
                </a:solidFill>
              </a:rPr>
              <a:t>Médicos, enfermeiros e ACS (621 profissionais)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C746830D-CBCA-4F09-8963-F93FFAA0A599}"/>
              </a:ext>
            </a:extLst>
          </p:cNvPr>
          <p:cNvSpPr txBox="1"/>
          <p:nvPr/>
        </p:nvSpPr>
        <p:spPr>
          <a:xfrm>
            <a:off x="172007" y="5490046"/>
            <a:ext cx="3818965" cy="60016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sz="1200" b="1" dirty="0"/>
              <a:t>Treinamento EVO</a:t>
            </a:r>
          </a:p>
          <a:p>
            <a:r>
              <a:rPr lang="pt-BR" sz="1050" b="1" dirty="0"/>
              <a:t>Período: </a:t>
            </a:r>
            <a:r>
              <a:rPr lang="pt-BR" sz="1050" dirty="0"/>
              <a:t>10 a 12/04/2024</a:t>
            </a:r>
            <a:endParaRPr lang="pt-BR" sz="1050" b="1" dirty="0"/>
          </a:p>
          <a:p>
            <a:r>
              <a:rPr lang="pt-BR" sz="1050" b="1" dirty="0"/>
              <a:t>Público Alvo: </a:t>
            </a:r>
            <a:r>
              <a:rPr lang="pt-BR" sz="1050" dirty="0"/>
              <a:t>Dentistas, TSB, enfermeiros, ACS </a:t>
            </a:r>
            <a:r>
              <a:rPr lang="pt-BR" sz="1050" dirty="0">
                <a:solidFill>
                  <a:schemeClr val="tx1"/>
                </a:solidFill>
              </a:rPr>
              <a:t>(633 profissionais) </a:t>
            </a:r>
            <a:endParaRPr lang="pt-BR" sz="1050" b="1" dirty="0">
              <a:solidFill>
                <a:schemeClr val="tx1"/>
              </a:solidFill>
            </a:endParaRP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473A22B0-AD83-44F7-87D8-200FA7D6C59A}"/>
              </a:ext>
            </a:extLst>
          </p:cNvPr>
          <p:cNvSpPr txBox="1"/>
          <p:nvPr/>
        </p:nvSpPr>
        <p:spPr>
          <a:xfrm>
            <a:off x="4419901" y="5486289"/>
            <a:ext cx="3492827" cy="60016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sz="1200" b="1" dirty="0"/>
              <a:t>Treinamento Abordagem as Violências </a:t>
            </a:r>
          </a:p>
          <a:p>
            <a:r>
              <a:rPr lang="pt-BR" sz="1050" b="1" dirty="0"/>
              <a:t>Período: </a:t>
            </a:r>
            <a:r>
              <a:rPr lang="pt-BR" sz="1050" dirty="0"/>
              <a:t>10 a 12/04/2024</a:t>
            </a:r>
            <a:endParaRPr lang="pt-BR" sz="1050" b="1" dirty="0"/>
          </a:p>
          <a:p>
            <a:r>
              <a:rPr lang="pt-BR" sz="1050" b="1" dirty="0"/>
              <a:t>Público Alvo: </a:t>
            </a:r>
            <a:r>
              <a:rPr lang="pt-BR" sz="1050" dirty="0"/>
              <a:t>Enfermeiros, médicos, ACS </a:t>
            </a:r>
            <a:r>
              <a:rPr lang="pt-BR" sz="1050" dirty="0">
                <a:solidFill>
                  <a:schemeClr val="tx1"/>
                </a:solidFill>
              </a:rPr>
              <a:t>(699 profissionais)</a:t>
            </a:r>
            <a:endParaRPr lang="pt-BR" sz="1050" b="1" dirty="0">
              <a:solidFill>
                <a:srgbClr val="FF0000"/>
              </a:solidFill>
            </a:endParaRPr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id="{228FBC03-5E7D-4F6A-935A-EDEFF0CEFC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837" y="3570091"/>
            <a:ext cx="3435128" cy="1861207"/>
          </a:xfrm>
          <a:prstGeom prst="rect">
            <a:avLst/>
          </a:prstGeom>
        </p:spPr>
      </p:pic>
      <p:pic>
        <p:nvPicPr>
          <p:cNvPr id="19" name="Imagem 18" descr="Salão com pessoas ao redor&#10;&#10;Descrição gerada automaticamente">
            <a:extLst>
              <a:ext uri="{FF2B5EF4-FFF2-40B4-BE49-F238E27FC236}">
                <a16:creationId xmlns:a16="http://schemas.microsoft.com/office/drawing/2014/main" id="{BA96665F-41B3-4F87-992D-A64867D948A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1263"/>
          <a:stretch/>
        </p:blipFill>
        <p:spPr>
          <a:xfrm>
            <a:off x="4419902" y="3588556"/>
            <a:ext cx="3352194" cy="1861207"/>
          </a:xfrm>
          <a:prstGeom prst="rect">
            <a:avLst/>
          </a:prstGeom>
        </p:spPr>
      </p:pic>
      <p:pic>
        <p:nvPicPr>
          <p:cNvPr id="25" name="Imagem 24" descr="Grupo de pessoas sentadas&#10;&#10;Descrição gerada automaticamente">
            <a:extLst>
              <a:ext uri="{FF2B5EF4-FFF2-40B4-BE49-F238E27FC236}">
                <a16:creationId xmlns:a16="http://schemas.microsoft.com/office/drawing/2014/main" id="{CE5C2DA8-2ADD-4D9E-8672-791EF96314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74519" y="977360"/>
            <a:ext cx="3242961" cy="1897733"/>
          </a:xfrm>
          <a:prstGeom prst="rect">
            <a:avLst/>
          </a:prstGeom>
        </p:spPr>
      </p:pic>
      <p:sp>
        <p:nvSpPr>
          <p:cNvPr id="28" name="CaixaDeTexto 27">
            <a:extLst>
              <a:ext uri="{FF2B5EF4-FFF2-40B4-BE49-F238E27FC236}">
                <a16:creationId xmlns:a16="http://schemas.microsoft.com/office/drawing/2014/main" id="{C4DFB511-C389-4D20-8108-E9DF5CDE6E86}"/>
              </a:ext>
            </a:extLst>
          </p:cNvPr>
          <p:cNvSpPr txBox="1"/>
          <p:nvPr/>
        </p:nvSpPr>
        <p:spPr>
          <a:xfrm>
            <a:off x="7987249" y="3627054"/>
            <a:ext cx="4204751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200" b="1" dirty="0"/>
              <a:t>Produto:</a:t>
            </a:r>
          </a:p>
          <a:p>
            <a:pPr algn="just"/>
            <a:endParaRPr lang="pt-BR" sz="1200" b="1" dirty="0"/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pt-BR" sz="1200" dirty="0"/>
              <a:t>Elaboração do POP de Cadastramento</a:t>
            </a:r>
          </a:p>
          <a:p>
            <a:pPr marL="0" indent="0" algn="just">
              <a:buNone/>
            </a:pPr>
            <a:endParaRPr lang="pt-BR" sz="1200" b="1" dirty="0"/>
          </a:p>
          <a:p>
            <a:pPr marL="0" indent="0" algn="just">
              <a:buNone/>
            </a:pPr>
            <a:r>
              <a:rPr lang="pt-BR" sz="1200" b="1" dirty="0"/>
              <a:t>Objetivo:</a:t>
            </a:r>
            <a:r>
              <a:rPr lang="pt-BR" sz="1200" dirty="0"/>
              <a:t> </a:t>
            </a:r>
          </a:p>
          <a:p>
            <a:pPr marL="0" indent="0" algn="just">
              <a:buNone/>
            </a:pPr>
            <a:endParaRPr lang="pt-BR" sz="12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1200" dirty="0">
                <a:solidFill>
                  <a:schemeClr val="tx1"/>
                </a:solidFill>
              </a:rPr>
              <a:t>Padronização para melhoria do registro dos atendimentos e procedimentos no SIGSS;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1200" dirty="0">
                <a:solidFill>
                  <a:schemeClr val="tx1"/>
                </a:solidFill>
              </a:rPr>
              <a:t>Aplicar Escala de medição de vulnerabilidade no contexto familiar;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1200" dirty="0">
                <a:solidFill>
                  <a:schemeClr val="tx1"/>
                </a:solidFill>
              </a:rPr>
              <a:t>Aplicar a Escala para medição da vulnerabilidade odontológica;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1200" dirty="0">
                <a:solidFill>
                  <a:schemeClr val="tx1"/>
                </a:solidFill>
              </a:rPr>
              <a:t>Realizar Cadastro Domiciliar/Territorial e Individual.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71258" y="970447"/>
            <a:ext cx="3336905" cy="1870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1481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8"/>
          <p:cNvSpPr txBox="1"/>
          <p:nvPr/>
        </p:nvSpPr>
        <p:spPr>
          <a:xfrm>
            <a:off x="0" y="9967"/>
            <a:ext cx="12192000" cy="7435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lnSpc>
                <a:spcPct val="93000"/>
              </a:lnSpc>
            </a:pPr>
            <a:r>
              <a:rPr lang="pt-BR" sz="2400" b="1" dirty="0">
                <a:solidFill>
                  <a:srgbClr val="00B0F0"/>
                </a:solidFill>
                <a:latin typeface="+mj-lt"/>
                <a:ea typeface="Arial Black"/>
                <a:cs typeface="Arial Black"/>
                <a:sym typeface="Arial Black"/>
              </a:rPr>
              <a:t>ATENÇÃO PRIMÁRIA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 dirty="0">
                <a:solidFill>
                  <a:schemeClr val="tx1"/>
                </a:solidFill>
                <a:latin typeface="+mj-lt"/>
                <a:ea typeface="Open Sans"/>
                <a:cs typeface="Open Sans"/>
                <a:sym typeface="Open Sans"/>
              </a:rPr>
              <a:t>PREVENÇÃO DA GRAVIDEZ NA ADOLESCÊNCIA</a:t>
            </a:r>
            <a:endParaRPr sz="2000" dirty="0">
              <a:solidFill>
                <a:schemeClr val="tx1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161" name="Google Shape;161;p18"/>
          <p:cNvSpPr txBox="1"/>
          <p:nvPr/>
        </p:nvSpPr>
        <p:spPr>
          <a:xfrm>
            <a:off x="6151987" y="4124798"/>
            <a:ext cx="5149970" cy="569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300" dirty="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.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AD2247D2-C0BB-25FE-8FA0-BB91D7B2CF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6147" y="783756"/>
            <a:ext cx="3552386" cy="2925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2" name="Picture 14">
            <a:extLst>
              <a:ext uri="{FF2B5EF4-FFF2-40B4-BE49-F238E27FC236}">
                <a16:creationId xmlns:a16="http://schemas.microsoft.com/office/drawing/2014/main" id="{A30904FD-444D-7515-93EB-1E29468379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16"/>
          <a:stretch/>
        </p:blipFill>
        <p:spPr bwMode="auto">
          <a:xfrm>
            <a:off x="328254" y="807011"/>
            <a:ext cx="3379077" cy="4974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4" name="Picture 16">
            <a:extLst>
              <a:ext uri="{FF2B5EF4-FFF2-40B4-BE49-F238E27FC236}">
                <a16:creationId xmlns:a16="http://schemas.microsoft.com/office/drawing/2014/main" id="{BF0FB3EE-AFE6-D390-9C5D-F69F6E6196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2934" y="783756"/>
            <a:ext cx="3957609" cy="2938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35874857-7CB5-37AD-F3D8-E44A054AA766}"/>
              </a:ext>
            </a:extLst>
          </p:cNvPr>
          <p:cNvSpPr txBox="1"/>
          <p:nvPr/>
        </p:nvSpPr>
        <p:spPr>
          <a:xfrm>
            <a:off x="3893907" y="3966038"/>
            <a:ext cx="7594626" cy="181588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rtl="0">
              <a:spcBef>
                <a:spcPts val="0"/>
              </a:spcBef>
              <a:spcAft>
                <a:spcPts val="0"/>
              </a:spcAft>
            </a:pPr>
            <a:r>
              <a:rPr lang="pt-BR" sz="1200" b="1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Objetivo: </a:t>
            </a:r>
            <a:r>
              <a:rPr lang="pt-BR" sz="1200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Educação em saúde reprodutiva e sexual para os adolescentes, com objetivo de redução do índice de gravidez precoce e suas consequências.</a:t>
            </a:r>
            <a:endParaRPr lang="pt-BR" sz="1200" b="1" i="0" u="none" strike="noStrike" dirty="0">
              <a:solidFill>
                <a:srgbClr val="000000"/>
              </a:solidFill>
              <a:effectLst/>
              <a:latin typeface="Open Sans" panose="020B0606030504020204" pitchFamily="34" charset="0"/>
            </a:endParaRPr>
          </a:p>
          <a:p>
            <a:pPr algn="just" rtl="0">
              <a:spcBef>
                <a:spcPts val="0"/>
              </a:spcBef>
              <a:spcAft>
                <a:spcPts val="0"/>
              </a:spcAft>
            </a:pPr>
            <a:endParaRPr lang="pt-BR" sz="1600" b="1" dirty="0">
              <a:latin typeface="Open Sans" panose="020B0606030504020204" pitchFamily="34" charset="0"/>
            </a:endParaRPr>
          </a:p>
          <a:p>
            <a:pPr algn="just"/>
            <a:r>
              <a:rPr lang="pt-BR" sz="1200" b="1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Público-alvo: </a:t>
            </a:r>
            <a:r>
              <a:rPr lang="pt-BR" sz="1200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adolescentes dos projetos sociais, estudantes da rede estadual de ensino e usuários dos serviços de saúde da atenção básica (</a:t>
            </a:r>
            <a:r>
              <a:rPr lang="pt-BR" sz="1200" b="1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57 oficinas</a:t>
            </a:r>
            <a:r>
              <a:rPr lang="pt-BR" sz="1200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para aproximadamente </a:t>
            </a:r>
            <a:r>
              <a:rPr lang="pt-BR" sz="1200" b="1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3.621 adolescentes</a:t>
            </a:r>
            <a:r>
              <a:rPr lang="pt-BR" sz="1200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).</a:t>
            </a:r>
          </a:p>
          <a:p>
            <a:pPr algn="just"/>
            <a:endParaRPr lang="pt-BR" sz="1200" dirty="0">
              <a:solidFill>
                <a:srgbClr val="000000"/>
              </a:solidFill>
              <a:latin typeface="Open Sans" panose="020B0606030504020204" pitchFamily="34" charset="0"/>
            </a:endParaRPr>
          </a:p>
          <a:p>
            <a:pPr algn="just"/>
            <a:r>
              <a:rPr lang="pt-BR" sz="1200" b="1" dirty="0">
                <a:solidFill>
                  <a:srgbClr val="000000"/>
                </a:solidFill>
                <a:latin typeface="Open Sans" panose="020B0606030504020204" pitchFamily="34" charset="0"/>
              </a:rPr>
              <a:t>Período:</a:t>
            </a:r>
            <a:r>
              <a:rPr lang="pt-BR" sz="1200" dirty="0">
                <a:solidFill>
                  <a:srgbClr val="000000"/>
                </a:solidFill>
                <a:latin typeface="Open Sans" panose="020B0606030504020204" pitchFamily="34" charset="0"/>
              </a:rPr>
              <a:t> 01/02/24 a 29/02/2024</a:t>
            </a:r>
            <a:endParaRPr lang="pt-BR" sz="1200" b="0" i="0" u="none" strike="noStrike" dirty="0">
              <a:solidFill>
                <a:srgbClr val="000000"/>
              </a:solidFill>
              <a:effectLst/>
              <a:latin typeface="Open Sans" panose="020B0606030504020204" pitchFamily="34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pt-BR" sz="1200" b="1" i="0" u="none" strike="noStrike" dirty="0">
              <a:solidFill>
                <a:srgbClr val="000000"/>
              </a:solidFill>
              <a:effectLst/>
              <a:latin typeface="Open Sans" panose="020B0606030504020204" pitchFamily="34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pt-BR" sz="1200" b="1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Locais: </a:t>
            </a:r>
            <a:r>
              <a:rPr lang="pt-BR" sz="120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UBS e equipamentos sociais.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610478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8"/>
          <p:cNvSpPr txBox="1"/>
          <p:nvPr/>
        </p:nvSpPr>
        <p:spPr>
          <a:xfrm>
            <a:off x="0" y="9967"/>
            <a:ext cx="12192000" cy="10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 dirty="0">
                <a:solidFill>
                  <a:srgbClr val="00B0F0"/>
                </a:solidFill>
                <a:latin typeface="+mj-lt"/>
                <a:ea typeface="Arial Black"/>
                <a:cs typeface="Arial Black"/>
                <a:sym typeface="Arial Black"/>
              </a:rPr>
              <a:t>ATENÇÃO PRIMÁRIA e SVS</a:t>
            </a:r>
          </a:p>
          <a:p>
            <a:pPr algn="ctr"/>
            <a:r>
              <a:rPr lang="pt-BR" sz="2000" b="1" dirty="0">
                <a:latin typeface="+mj-lt"/>
              </a:rPr>
              <a:t>BOA VISTA INICIA VACINAÇÃO CONTRA A DENGUE NAS ESCOLAS E </a:t>
            </a:r>
          </a:p>
          <a:p>
            <a:pPr algn="ctr"/>
            <a:r>
              <a:rPr lang="pt-BR" sz="2000" b="1" dirty="0">
                <a:latin typeface="+mj-lt"/>
              </a:rPr>
              <a:t>AMPLIA FAIXA ETÁRIA PARA 14 ANOS - </a:t>
            </a:r>
            <a:r>
              <a:rPr lang="pt-BR" sz="2000" dirty="0">
                <a:latin typeface="+mj-lt"/>
                <a:ea typeface="Arial"/>
                <a:cs typeface="Arial"/>
                <a:sym typeface="Arial"/>
              </a:rPr>
              <a:t>(04/03/2024) </a:t>
            </a:r>
            <a:endParaRPr lang="pt-BR" sz="2000" b="0" u="none" dirty="0">
              <a:latin typeface="+mj-lt"/>
              <a:ea typeface="Arial"/>
              <a:cs typeface="Arial"/>
              <a:sym typeface="Arial"/>
            </a:endParaRPr>
          </a:p>
        </p:txBody>
      </p:sp>
      <p:sp>
        <p:nvSpPr>
          <p:cNvPr id="161" name="Google Shape;161;p18"/>
          <p:cNvSpPr txBox="1"/>
          <p:nvPr/>
        </p:nvSpPr>
        <p:spPr>
          <a:xfrm>
            <a:off x="6151987" y="4124798"/>
            <a:ext cx="5149970" cy="569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300" dirty="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.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3686DC1D-0477-859E-0F49-D269C85823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98" y="1184415"/>
            <a:ext cx="3539520" cy="2793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149620C1-98FC-44CB-BA4D-47EA9C3A1A64}"/>
              </a:ext>
            </a:extLst>
          </p:cNvPr>
          <p:cNvSpPr txBox="1"/>
          <p:nvPr/>
        </p:nvSpPr>
        <p:spPr>
          <a:xfrm>
            <a:off x="4150875" y="4149440"/>
            <a:ext cx="6703943" cy="181588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rtl="0">
              <a:spcBef>
                <a:spcPts val="0"/>
              </a:spcBef>
              <a:spcAft>
                <a:spcPts val="0"/>
              </a:spcAft>
            </a:pPr>
            <a:r>
              <a:rPr lang="pt-BR" sz="1400" b="1" i="0" u="none" strike="noStrike" dirty="0">
                <a:solidFill>
                  <a:schemeClr val="tx1"/>
                </a:solidFill>
                <a:effectLst/>
                <a:latin typeface="Open Sans" panose="020B0606030504020204" pitchFamily="34" charset="0"/>
              </a:rPr>
              <a:t>Período: </a:t>
            </a:r>
            <a:r>
              <a:rPr lang="pt-BR" sz="1400" i="0" u="none" strike="noStrike" dirty="0">
                <a:solidFill>
                  <a:schemeClr val="tx1"/>
                </a:solidFill>
                <a:effectLst/>
                <a:latin typeface="Open Sans" panose="020B0606030504020204" pitchFamily="34" charset="0"/>
              </a:rPr>
              <a:t>04/03/2024 a 29/03/2024</a:t>
            </a:r>
          </a:p>
          <a:p>
            <a:pPr algn="just" rtl="0">
              <a:spcBef>
                <a:spcPts val="0"/>
              </a:spcBef>
              <a:spcAft>
                <a:spcPts val="0"/>
              </a:spcAft>
            </a:pPr>
            <a:endParaRPr lang="pt-BR" sz="1400" b="1" dirty="0">
              <a:solidFill>
                <a:schemeClr val="tx1"/>
              </a:solidFill>
              <a:latin typeface="Open Sans" panose="020B0606030504020204" pitchFamily="34" charset="0"/>
            </a:endParaRPr>
          </a:p>
          <a:p>
            <a:pPr algn="just"/>
            <a:r>
              <a:rPr lang="pt-BR" sz="1400" b="1" i="0" u="none" strike="noStrike" dirty="0">
                <a:solidFill>
                  <a:schemeClr val="tx1"/>
                </a:solidFill>
                <a:effectLst/>
                <a:latin typeface="Open Sans" panose="020B0606030504020204" pitchFamily="34" charset="0"/>
              </a:rPr>
              <a:t>Público Alvo: </a:t>
            </a:r>
            <a:r>
              <a:rPr lang="pt-BR" sz="1400" i="0" u="none" strike="noStrike" dirty="0">
                <a:solidFill>
                  <a:schemeClr val="tx1"/>
                </a:solidFill>
                <a:effectLst/>
                <a:latin typeface="Open Sans" panose="020B0606030504020204" pitchFamily="34" charset="0"/>
              </a:rPr>
              <a:t>10 a 14 anos</a:t>
            </a:r>
          </a:p>
          <a:p>
            <a:pPr algn="just" rtl="0">
              <a:spcBef>
                <a:spcPts val="0"/>
              </a:spcBef>
              <a:spcAft>
                <a:spcPts val="0"/>
              </a:spcAft>
            </a:pPr>
            <a:endParaRPr lang="pt-BR" sz="1400" b="1" dirty="0">
              <a:solidFill>
                <a:schemeClr val="tx1"/>
              </a:solidFill>
              <a:latin typeface="Open Sans" panose="020B0606030504020204" pitchFamily="34" charset="0"/>
            </a:endParaRPr>
          </a:p>
          <a:p>
            <a:pPr algn="just" rtl="0">
              <a:spcBef>
                <a:spcPts val="0"/>
              </a:spcBef>
              <a:spcAft>
                <a:spcPts val="0"/>
              </a:spcAft>
            </a:pPr>
            <a:r>
              <a:rPr lang="pt-BR" sz="1400" b="1" i="0" u="none" strike="noStrike" dirty="0">
                <a:solidFill>
                  <a:schemeClr val="tx1"/>
                </a:solidFill>
                <a:effectLst/>
                <a:latin typeface="Open Sans" panose="020B0606030504020204" pitchFamily="34" charset="0"/>
              </a:rPr>
              <a:t>Nº de escolas realizadas: </a:t>
            </a:r>
            <a:r>
              <a:rPr lang="pt-BR" sz="1400" i="0" u="none" strike="noStrike" dirty="0">
                <a:solidFill>
                  <a:schemeClr val="tx1"/>
                </a:solidFill>
                <a:effectLst/>
                <a:latin typeface="Open Sans" panose="020B0606030504020204" pitchFamily="34" charset="0"/>
              </a:rPr>
              <a:t>39 escolas municipais (1ª etapa)</a:t>
            </a:r>
          </a:p>
          <a:p>
            <a:pPr algn="just"/>
            <a:endParaRPr lang="pt-BR" sz="1400" b="1" dirty="0">
              <a:solidFill>
                <a:schemeClr val="tx1"/>
              </a:solidFill>
              <a:latin typeface="Open Sans" panose="020B0606030504020204" pitchFamily="34" charset="0"/>
            </a:endParaRPr>
          </a:p>
          <a:p>
            <a:pPr algn="just"/>
            <a:r>
              <a:rPr lang="pt-BR" sz="1400" b="1" dirty="0">
                <a:solidFill>
                  <a:schemeClr val="tx1"/>
                </a:solidFill>
                <a:latin typeface="Open Sans" panose="020B0606030504020204" pitchFamily="34" charset="0"/>
              </a:rPr>
              <a:t>Total de alunos Imunizados: </a:t>
            </a:r>
            <a:r>
              <a:rPr lang="pt-BR" sz="1400" dirty="0">
                <a:solidFill>
                  <a:schemeClr val="tx1"/>
                </a:solidFill>
                <a:latin typeface="Open Sans" panose="020B0606030504020204" pitchFamily="34" charset="0"/>
              </a:rPr>
              <a:t>2.181 crianças</a:t>
            </a:r>
            <a:endParaRPr lang="pt-BR" sz="1400" i="0" u="none" strike="noStrike" dirty="0">
              <a:solidFill>
                <a:schemeClr val="tx1"/>
              </a:solidFill>
              <a:effectLst/>
              <a:latin typeface="Open Sans" panose="020B0606030504020204" pitchFamily="34" charset="0"/>
            </a:endParaRPr>
          </a:p>
          <a:p>
            <a:pPr algn="just" rtl="0">
              <a:spcBef>
                <a:spcPts val="0"/>
              </a:spcBef>
              <a:spcAft>
                <a:spcPts val="0"/>
              </a:spcAft>
            </a:pPr>
            <a:endParaRPr lang="pt-BR" sz="1400" b="0" i="0" u="none" strike="noStrike" dirty="0">
              <a:solidFill>
                <a:schemeClr val="tx1"/>
              </a:solidFill>
              <a:effectLst/>
              <a:latin typeface="Open Sans" panose="020B0606030504020204" pitchFamily="34" charset="0"/>
            </a:endParaRPr>
          </a:p>
        </p:txBody>
      </p:sp>
      <p:pic>
        <p:nvPicPr>
          <p:cNvPr id="3" name="Imagem 2" descr="Uma imagem contendo pessoa, jovem, homem, criança&#10;&#10;Descrição gerada automaticamente">
            <a:extLst>
              <a:ext uri="{FF2B5EF4-FFF2-40B4-BE49-F238E27FC236}">
                <a16:creationId xmlns:a16="http://schemas.microsoft.com/office/drawing/2014/main" id="{F33EA8A2-7BE1-4A0C-B87A-9911E87BBFC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0875" y="1197051"/>
            <a:ext cx="2974202" cy="2793621"/>
          </a:xfrm>
          <a:prstGeom prst="rect">
            <a:avLst/>
          </a:prstGeom>
        </p:spPr>
      </p:pic>
      <p:pic>
        <p:nvPicPr>
          <p:cNvPr id="6" name="Imagem 5" descr="Pessoas sentadas no chão&#10;&#10;Descrição gerada automaticamente com confiança média">
            <a:extLst>
              <a:ext uri="{FF2B5EF4-FFF2-40B4-BE49-F238E27FC236}">
                <a16:creationId xmlns:a16="http://schemas.microsoft.com/office/drawing/2014/main" id="{CAEB8590-1317-4517-B38C-B346A3C3536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566" y="1197051"/>
            <a:ext cx="3594088" cy="4724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070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8"/>
          <p:cNvSpPr txBox="1"/>
          <p:nvPr/>
        </p:nvSpPr>
        <p:spPr>
          <a:xfrm>
            <a:off x="0" y="9967"/>
            <a:ext cx="12192000" cy="8051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 dirty="0">
                <a:solidFill>
                  <a:srgbClr val="00B0F0"/>
                </a:solidFill>
                <a:latin typeface="+mj-lt"/>
                <a:ea typeface="Arial Black"/>
                <a:cs typeface="Arial Black"/>
                <a:sym typeface="Arial Black"/>
              </a:rPr>
              <a:t>ATENÇÃO PRIMÁRIA</a:t>
            </a:r>
          </a:p>
          <a:p>
            <a:pPr algn="ctr"/>
            <a:r>
              <a:rPr lang="pt-BR" sz="2400" b="1" dirty="0">
                <a:latin typeface="+mj-lt"/>
                <a:ea typeface="Arial"/>
                <a:cs typeface="Arial"/>
                <a:sym typeface="Arial"/>
              </a:rPr>
              <a:t>Intensificação de Ações Educativas de Combate a Dengue</a:t>
            </a:r>
            <a:endParaRPr lang="pt-BR" sz="2400" b="0" u="none" dirty="0">
              <a:latin typeface="+mj-lt"/>
              <a:ea typeface="Arial"/>
              <a:cs typeface="Arial"/>
              <a:sym typeface="Arial"/>
            </a:endParaRPr>
          </a:p>
        </p:txBody>
      </p:sp>
      <p:sp>
        <p:nvSpPr>
          <p:cNvPr id="161" name="Google Shape;161;p18"/>
          <p:cNvSpPr txBox="1"/>
          <p:nvPr/>
        </p:nvSpPr>
        <p:spPr>
          <a:xfrm>
            <a:off x="6151987" y="4124798"/>
            <a:ext cx="5149970" cy="569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300" dirty="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.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149620C1-98FC-44CB-BA4D-47EA9C3A1A64}"/>
              </a:ext>
            </a:extLst>
          </p:cNvPr>
          <p:cNvSpPr txBox="1"/>
          <p:nvPr/>
        </p:nvSpPr>
        <p:spPr>
          <a:xfrm>
            <a:off x="3404171" y="5106052"/>
            <a:ext cx="4465834" cy="8309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pt-BR" sz="1600" b="1" i="0" u="none" strike="noStrike" dirty="0">
                <a:solidFill>
                  <a:schemeClr val="tx1"/>
                </a:solidFill>
                <a:effectLst/>
                <a:latin typeface="Open Sans" panose="020B0606030504020204" pitchFamily="34" charset="0"/>
              </a:rPr>
              <a:t>Período: </a:t>
            </a:r>
            <a:r>
              <a:rPr lang="pt-BR" sz="1600" i="0" u="none" strike="noStrike" dirty="0">
                <a:solidFill>
                  <a:schemeClr val="tx1"/>
                </a:solidFill>
                <a:effectLst/>
                <a:latin typeface="Open Sans" panose="020B0606030504020204" pitchFamily="34" charset="0"/>
              </a:rPr>
              <a:t>Janeiro a Abril de 2024.</a:t>
            </a: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endParaRPr lang="pt-BR" sz="1600" b="1" dirty="0">
              <a:solidFill>
                <a:schemeClr val="tx1"/>
              </a:solidFill>
              <a:latin typeface="Open Sans" panose="020B0606030504020204" pitchFamily="34" charset="0"/>
            </a:endParaRP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pt-BR" sz="1600" b="1" dirty="0">
                <a:solidFill>
                  <a:schemeClr val="tx1"/>
                </a:solidFill>
                <a:latin typeface="Open Sans" panose="020B0606030504020204" pitchFamily="34" charset="0"/>
              </a:rPr>
              <a:t>D</a:t>
            </a:r>
            <a:r>
              <a:rPr lang="pt-BR" sz="1600" b="1" i="0" u="none" strike="noStrike" dirty="0">
                <a:solidFill>
                  <a:schemeClr val="tx1"/>
                </a:solidFill>
                <a:effectLst/>
                <a:latin typeface="Open Sans" panose="020B0606030504020204" pitchFamily="34" charset="0"/>
              </a:rPr>
              <a:t>omicílios: </a:t>
            </a:r>
            <a:r>
              <a:rPr lang="pt-BR" sz="1600" i="0" u="none" strike="noStrike" dirty="0">
                <a:solidFill>
                  <a:schemeClr val="tx1"/>
                </a:solidFill>
                <a:effectLst/>
                <a:latin typeface="Open Sans" panose="020B0606030504020204" pitchFamily="34" charset="0"/>
              </a:rPr>
              <a:t>7.643 imóveis visitados.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658B6A58-E382-8DBD-AB35-FCE8FA54EA8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5"/>
          <a:stretch/>
        </p:blipFill>
        <p:spPr>
          <a:xfrm>
            <a:off x="315539" y="1501624"/>
            <a:ext cx="4776879" cy="3205537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C83022D3-9D8E-8096-417C-F4EE80B87C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0072" y="1501623"/>
            <a:ext cx="5586303" cy="3142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3841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Agrupar 5">
            <a:extLst>
              <a:ext uri="{FF2B5EF4-FFF2-40B4-BE49-F238E27FC236}">
                <a16:creationId xmlns:a16="http://schemas.microsoft.com/office/drawing/2014/main" id="{9229C6DA-18A9-65F1-A2FE-F221AD9F1C1D}"/>
              </a:ext>
            </a:extLst>
          </p:cNvPr>
          <p:cNvGrpSpPr/>
          <p:nvPr/>
        </p:nvGrpSpPr>
        <p:grpSpPr>
          <a:xfrm>
            <a:off x="1587694" y="2115227"/>
            <a:ext cx="7775575" cy="1904962"/>
            <a:chOff x="0" y="886880"/>
            <a:chExt cx="7775575" cy="1904962"/>
          </a:xfrm>
        </p:grpSpPr>
        <p:sp>
          <p:nvSpPr>
            <p:cNvPr id="7" name="Retângulo 6">
              <a:extLst>
                <a:ext uri="{FF2B5EF4-FFF2-40B4-BE49-F238E27FC236}">
                  <a16:creationId xmlns:a16="http://schemas.microsoft.com/office/drawing/2014/main" id="{B28B4085-C2CC-583E-986D-6A5400E522C5}"/>
                </a:ext>
              </a:extLst>
            </p:cNvPr>
            <p:cNvSpPr/>
            <p:nvPr/>
          </p:nvSpPr>
          <p:spPr>
            <a:xfrm>
              <a:off x="0" y="886880"/>
              <a:ext cx="7775575" cy="1904962"/>
            </a:xfrm>
            <a:prstGeom prst="rect">
              <a:avLst/>
            </a:prstGeom>
          </p:spPr>
          <p:style>
            <a:lnRef idx="1">
              <a:schemeClr val="accent4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8" name="CaixaDeTexto 7">
              <a:extLst>
                <a:ext uri="{FF2B5EF4-FFF2-40B4-BE49-F238E27FC236}">
                  <a16:creationId xmlns:a16="http://schemas.microsoft.com/office/drawing/2014/main" id="{78AE6E8D-D7C5-8D87-9863-DE3E29C3C6D5}"/>
                </a:ext>
              </a:extLst>
            </p:cNvPr>
            <p:cNvSpPr txBox="1"/>
            <p:nvPr/>
          </p:nvSpPr>
          <p:spPr>
            <a:xfrm>
              <a:off x="0" y="886880"/>
              <a:ext cx="7775575" cy="190496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03471" tIns="1228852" rIns="603471" bIns="227584" numCol="1" spcCol="1270" anchor="ctr" anchorCtr="0">
              <a:noAutofit/>
            </a:bodyPr>
            <a:lstStyle/>
            <a:p>
              <a:pPr marL="285750" lvl="1" indent="-28575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pt-BR" sz="3200" dirty="0"/>
                <a:t>PRIMEIRO</a:t>
              </a:r>
              <a:r>
                <a:rPr lang="pt-BR" sz="3200" kern="1200" dirty="0"/>
                <a:t> QUADRIMESTRE 2024</a:t>
              </a:r>
            </a:p>
          </p:txBody>
        </p:sp>
      </p:grpSp>
      <p:grpSp>
        <p:nvGrpSpPr>
          <p:cNvPr id="3" name="Agrupar 2">
            <a:extLst>
              <a:ext uri="{FF2B5EF4-FFF2-40B4-BE49-F238E27FC236}">
                <a16:creationId xmlns:a16="http://schemas.microsoft.com/office/drawing/2014/main" id="{9B18D772-37FB-63D6-B95A-3AF78B7E8123}"/>
              </a:ext>
            </a:extLst>
          </p:cNvPr>
          <p:cNvGrpSpPr/>
          <p:nvPr/>
        </p:nvGrpSpPr>
        <p:grpSpPr>
          <a:xfrm>
            <a:off x="1587694" y="1244387"/>
            <a:ext cx="5442902" cy="1741680"/>
            <a:chOff x="388778" y="16040"/>
            <a:chExt cx="5442902" cy="1741680"/>
          </a:xfrm>
        </p:grpSpPr>
        <p:sp>
          <p:nvSpPr>
            <p:cNvPr id="4" name="Retângulo: Cantos Arredondados 3">
              <a:extLst>
                <a:ext uri="{FF2B5EF4-FFF2-40B4-BE49-F238E27FC236}">
                  <a16:creationId xmlns:a16="http://schemas.microsoft.com/office/drawing/2014/main" id="{341147E2-063F-5631-C598-BEB3B261E9AE}"/>
                </a:ext>
              </a:extLst>
            </p:cNvPr>
            <p:cNvSpPr/>
            <p:nvPr/>
          </p:nvSpPr>
          <p:spPr>
            <a:xfrm>
              <a:off x="388778" y="16040"/>
              <a:ext cx="5442902" cy="1741680"/>
            </a:xfrm>
            <a:prstGeom prst="round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5" name="Retângulo: Cantos Arredondados 4">
              <a:extLst>
                <a:ext uri="{FF2B5EF4-FFF2-40B4-BE49-F238E27FC236}">
                  <a16:creationId xmlns:a16="http://schemas.microsoft.com/office/drawing/2014/main" id="{3D12076C-A581-D206-BA33-99C1510092B4}"/>
                </a:ext>
              </a:extLst>
            </p:cNvPr>
            <p:cNvSpPr txBox="1"/>
            <p:nvPr/>
          </p:nvSpPr>
          <p:spPr>
            <a:xfrm>
              <a:off x="473800" y="101062"/>
              <a:ext cx="5272858" cy="157163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5729" tIns="0" rIns="205729" bIns="0" numCol="1" spcCol="1270" anchor="ctr" anchorCtr="0">
              <a:noAutofit/>
            </a:bodyPr>
            <a:lstStyle/>
            <a:p>
              <a:pPr marL="0" lvl="0" indent="0"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t-BR" sz="4400" kern="1200" dirty="0"/>
                <a:t>RECEITAS E DESPESAS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768801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8"/>
          <p:cNvSpPr txBox="1"/>
          <p:nvPr/>
        </p:nvSpPr>
        <p:spPr>
          <a:xfrm>
            <a:off x="0" y="9967"/>
            <a:ext cx="12192000" cy="7435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 dirty="0">
                <a:solidFill>
                  <a:srgbClr val="00B0F0"/>
                </a:solidFill>
                <a:latin typeface="+mj-lt"/>
                <a:ea typeface="Arial Black"/>
                <a:cs typeface="Arial Black"/>
                <a:sym typeface="Arial Black"/>
              </a:rPr>
              <a:t>ATENÇÃO PRIMÁRIA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 dirty="0">
                <a:solidFill>
                  <a:schemeClr val="tx1"/>
                </a:solidFill>
                <a:latin typeface="+mj-lt"/>
                <a:ea typeface="Open Sans"/>
                <a:cs typeface="Open Sans"/>
                <a:sym typeface="Open Sans"/>
              </a:rPr>
              <a:t>INAUGURAÇÃO UNIDADES</a:t>
            </a:r>
            <a:endParaRPr sz="2000" dirty="0">
              <a:solidFill>
                <a:schemeClr val="tx1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161" name="Google Shape;161;p18"/>
          <p:cNvSpPr txBox="1"/>
          <p:nvPr/>
        </p:nvSpPr>
        <p:spPr>
          <a:xfrm>
            <a:off x="10999511" y="5111117"/>
            <a:ext cx="1909137" cy="569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300" dirty="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.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5770FDDE-870B-7463-7F2D-B261E05902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7590" y="1620234"/>
            <a:ext cx="3265416" cy="2178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94D3AB38-547F-D1D1-D6A6-90B92670A6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591" y="3197321"/>
            <a:ext cx="3348658" cy="2234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ABED268D-6644-6B42-B7B5-5EA01DB81A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735" y="880458"/>
            <a:ext cx="3436042" cy="2292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743DEE09-67B1-540D-7805-E38DD8675183}"/>
              </a:ext>
            </a:extLst>
          </p:cNvPr>
          <p:cNvSpPr txBox="1"/>
          <p:nvPr/>
        </p:nvSpPr>
        <p:spPr>
          <a:xfrm>
            <a:off x="4387590" y="3974525"/>
            <a:ext cx="3265416" cy="73866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1400" b="1" dirty="0"/>
              <a:t>22/03/2024</a:t>
            </a:r>
          </a:p>
          <a:p>
            <a:pPr algn="ctr"/>
            <a:r>
              <a:rPr lang="pt-BR" sz="1400" b="1" dirty="0"/>
              <a:t>UBS Dr. Jan Roman </a:t>
            </a:r>
            <a:r>
              <a:rPr lang="pt-BR" sz="1400" b="1" dirty="0" err="1"/>
              <a:t>Wilt</a:t>
            </a:r>
            <a:r>
              <a:rPr lang="pt-BR" sz="1400" b="1" dirty="0"/>
              <a:t> </a:t>
            </a:r>
          </a:p>
          <a:p>
            <a:pPr algn="ctr"/>
            <a:r>
              <a:rPr lang="pt-BR" sz="1400" b="1" dirty="0"/>
              <a:t>(Bairro Airton Rocha – Porte III)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C5946AAB-3E63-3463-1DE7-9B22549F7C78}"/>
              </a:ext>
            </a:extLst>
          </p:cNvPr>
          <p:cNvSpPr txBox="1"/>
          <p:nvPr/>
        </p:nvSpPr>
        <p:spPr>
          <a:xfrm>
            <a:off x="424735" y="3334396"/>
            <a:ext cx="3436042" cy="73866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1400" b="1" dirty="0"/>
              <a:t>01/03/2024</a:t>
            </a:r>
          </a:p>
          <a:p>
            <a:pPr algn="ctr"/>
            <a:r>
              <a:rPr lang="pt-BR" sz="1400" b="1" dirty="0"/>
              <a:t>Centro de Teleassistência </a:t>
            </a:r>
          </a:p>
          <a:p>
            <a:pPr algn="ctr"/>
            <a:r>
              <a:rPr lang="pt-BR" sz="1400" b="1" dirty="0"/>
              <a:t>Dra. Erika Priscila N. Carvalho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E4ABB60E-106C-4CE2-A6D0-0A12E74C737F}"/>
              </a:ext>
            </a:extLst>
          </p:cNvPr>
          <p:cNvSpPr txBox="1"/>
          <p:nvPr/>
        </p:nvSpPr>
        <p:spPr>
          <a:xfrm>
            <a:off x="8328591" y="5498410"/>
            <a:ext cx="3348658" cy="73866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1400" b="1" dirty="0"/>
              <a:t>27/03/2024</a:t>
            </a:r>
          </a:p>
          <a:p>
            <a:pPr algn="ctr"/>
            <a:r>
              <a:rPr lang="pt-BR" sz="1400" b="1" dirty="0"/>
              <a:t>UBS Maria da Dores P. da Silva </a:t>
            </a:r>
          </a:p>
          <a:p>
            <a:pPr algn="ctr"/>
            <a:r>
              <a:rPr lang="pt-BR" sz="1400" b="1" dirty="0"/>
              <a:t>(Bairro Equatorial – Porte IV)</a:t>
            </a:r>
          </a:p>
        </p:txBody>
      </p:sp>
    </p:spTree>
    <p:extLst>
      <p:ext uri="{BB962C8B-B14F-4D97-AF65-F5344CB8AC3E}">
        <p14:creationId xmlns:p14="http://schemas.microsoft.com/office/powerpoint/2010/main" val="39677829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8"/>
          <p:cNvSpPr txBox="1"/>
          <p:nvPr/>
        </p:nvSpPr>
        <p:spPr>
          <a:xfrm>
            <a:off x="0" y="9967"/>
            <a:ext cx="12192000" cy="7435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 dirty="0">
                <a:solidFill>
                  <a:srgbClr val="00B0F0"/>
                </a:solidFill>
                <a:latin typeface="+mj-lt"/>
                <a:ea typeface="Arial Black"/>
                <a:cs typeface="Arial Black"/>
                <a:sym typeface="Arial Black"/>
              </a:rPr>
              <a:t>ATENÇÃO PRIMÁRIA E SVS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 dirty="0">
                <a:solidFill>
                  <a:schemeClr val="tx1"/>
                </a:solidFill>
                <a:latin typeface="+mj-lt"/>
                <a:ea typeface="Open Sans"/>
                <a:cs typeface="Open Sans"/>
                <a:sym typeface="Open Sans"/>
              </a:rPr>
              <a:t>MOVIMENTO NACIONAL MULTIVACINAÇÃO NAS ESCOLAS – 22/04/24</a:t>
            </a:r>
            <a:endParaRPr sz="2000" dirty="0">
              <a:solidFill>
                <a:schemeClr val="tx1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161" name="Google Shape;161;p18"/>
          <p:cNvSpPr txBox="1"/>
          <p:nvPr/>
        </p:nvSpPr>
        <p:spPr>
          <a:xfrm>
            <a:off x="6151987" y="4124798"/>
            <a:ext cx="5149970" cy="569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300" dirty="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.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124" name="Picture 4">
            <a:extLst>
              <a:ext uri="{FF2B5EF4-FFF2-40B4-BE49-F238E27FC236}">
                <a16:creationId xmlns:a16="http://schemas.microsoft.com/office/drawing/2014/main" id="{0170FB8A-AA95-37EF-3EA0-866DF09C2A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5312" y="753528"/>
            <a:ext cx="4319734" cy="2518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>
            <a:extLst>
              <a:ext uri="{FF2B5EF4-FFF2-40B4-BE49-F238E27FC236}">
                <a16:creationId xmlns:a16="http://schemas.microsoft.com/office/drawing/2014/main" id="{FA7DF757-1796-36CC-8EFA-F95B34B576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9604" y="753528"/>
            <a:ext cx="3979446" cy="2518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4119275" y="3525299"/>
            <a:ext cx="7039550" cy="2031325"/>
          </a:xfrm>
          <a:prstGeom prst="rect">
            <a:avLst/>
          </a:prstGeom>
          <a:noFill/>
          <a:ln>
            <a:solidFill>
              <a:schemeClr val="tx1">
                <a:alpha val="93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pt-BR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Período:</a:t>
            </a:r>
            <a:r>
              <a:rPr lang="pt-BR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15/04/24 à 31/04/24</a:t>
            </a:r>
          </a:p>
          <a:p>
            <a:endParaRPr lang="pt-BR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pt-BR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Público Alvo</a:t>
            </a:r>
            <a:r>
              <a:rPr lang="pt-BR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Crianças </a:t>
            </a:r>
            <a:r>
              <a:rPr lang="pt-B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 adolescentes </a:t>
            </a:r>
            <a:r>
              <a:rPr lang="pt-BR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 2 a 18 anos. </a:t>
            </a:r>
          </a:p>
          <a:p>
            <a:endParaRPr lang="pt-BR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pt-BR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Nº de escolas</a:t>
            </a:r>
            <a:r>
              <a:rPr lang="pt-BR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59 escolas (municipais e estaduais)</a:t>
            </a:r>
          </a:p>
          <a:p>
            <a:endParaRPr lang="pt-BR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pt-BR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Total de alunos imunizados</a:t>
            </a:r>
            <a:r>
              <a:rPr lang="pt-BR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1.310 alunos</a:t>
            </a:r>
            <a:r>
              <a:rPr lang="pt-B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4" name="Imagem 3" descr="Diagrama&#10;&#10;Descrição gerada automaticamente">
            <a:extLst>
              <a:ext uri="{FF2B5EF4-FFF2-40B4-BE49-F238E27FC236}">
                <a16:creationId xmlns:a16="http://schemas.microsoft.com/office/drawing/2014/main" id="{82C43197-C707-40F9-A273-CA0239FAFE6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839" y="753528"/>
            <a:ext cx="3191503" cy="4803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5736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8"/>
          <p:cNvSpPr txBox="1"/>
          <p:nvPr/>
        </p:nvSpPr>
        <p:spPr>
          <a:xfrm>
            <a:off x="0" y="9967"/>
            <a:ext cx="12192000" cy="7435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 dirty="0">
                <a:solidFill>
                  <a:srgbClr val="00B0F0"/>
                </a:solidFill>
                <a:latin typeface="+mj-lt"/>
                <a:ea typeface="Arial Black"/>
                <a:cs typeface="Arial Black"/>
                <a:sym typeface="Arial Black"/>
              </a:rPr>
              <a:t>ATENÇÃO PRIMÁRIA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 dirty="0">
                <a:solidFill>
                  <a:schemeClr val="tx1"/>
                </a:solidFill>
                <a:latin typeface="+mj-lt"/>
                <a:ea typeface="Open Sans"/>
                <a:cs typeface="Open Sans"/>
                <a:sym typeface="Open Sans"/>
              </a:rPr>
              <a:t>AÇÃO MAIS SAÚDE NAS ÁREAS RURAIS E INDÍGENAS</a:t>
            </a:r>
            <a:endParaRPr sz="2000" dirty="0">
              <a:solidFill>
                <a:schemeClr val="tx1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161" name="Google Shape;161;p18"/>
          <p:cNvSpPr txBox="1"/>
          <p:nvPr/>
        </p:nvSpPr>
        <p:spPr>
          <a:xfrm>
            <a:off x="6151987" y="4124798"/>
            <a:ext cx="5149970" cy="569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300" dirty="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.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3895903" y="3394968"/>
            <a:ext cx="7841827" cy="2062103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Localidades:</a:t>
            </a:r>
            <a:r>
              <a:rPr lang="pt-B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Assentamento Novo Passarão, PA Nova Amazonia (</a:t>
            </a:r>
            <a:r>
              <a:rPr lang="pt-BR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Truaru</a:t>
            </a:r>
            <a:r>
              <a:rPr lang="pt-B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), PA Nova Amazonia (</a:t>
            </a:r>
            <a:r>
              <a:rPr lang="pt-BR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Murupu</a:t>
            </a:r>
            <a:r>
              <a:rPr lang="pt-B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).</a:t>
            </a:r>
          </a:p>
          <a:p>
            <a:r>
              <a:rPr lang="pt-BR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Datas: </a:t>
            </a:r>
            <a:r>
              <a:rPr lang="pt-B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26/03/24, 03/04/24 e 24/04/24.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Atendimentos médicos: </a:t>
            </a:r>
            <a:r>
              <a:rPr lang="pt-B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407 pessoas atendidas;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Vacinação: </a:t>
            </a:r>
            <a:r>
              <a:rPr lang="pt-B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1.369 doses realizadas/ 537 pessoas vacinadas;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Teste Rápido: </a:t>
            </a:r>
            <a:r>
              <a:rPr lang="pt-B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289 testes realizados;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Pesagem do Bolsa Família: </a:t>
            </a:r>
            <a:r>
              <a:rPr lang="pt-B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379 pessoas atendidas;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Suplementação de Vitamina A: </a:t>
            </a:r>
            <a:r>
              <a:rPr lang="pt-B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86 crianças atendidas.</a:t>
            </a:r>
            <a:endParaRPr lang="pt-BR" sz="1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Imagem 4" descr="Grupo de pessoas posando para foto em local com chão de terra&#10;&#10;Descrição gerada automaticamente">
            <a:extLst>
              <a:ext uri="{FF2B5EF4-FFF2-40B4-BE49-F238E27FC236}">
                <a16:creationId xmlns:a16="http://schemas.microsoft.com/office/drawing/2014/main" id="{79E1B0EA-912F-4832-8CAB-8DCCB3F4F8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5904" y="854540"/>
            <a:ext cx="3555098" cy="2356338"/>
          </a:xfrm>
          <a:prstGeom prst="rect">
            <a:avLst/>
          </a:prstGeom>
        </p:spPr>
      </p:pic>
      <p:pic>
        <p:nvPicPr>
          <p:cNvPr id="7" name="Imagem 6" descr="Texto&#10;&#10;Descrição gerada automaticamente">
            <a:extLst>
              <a:ext uri="{FF2B5EF4-FFF2-40B4-BE49-F238E27FC236}">
                <a16:creationId xmlns:a16="http://schemas.microsoft.com/office/drawing/2014/main" id="{16F792B9-3059-4BF8-85C2-6E2A3A658C5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208" y="863331"/>
            <a:ext cx="3087922" cy="4681773"/>
          </a:xfrm>
          <a:prstGeom prst="rect">
            <a:avLst/>
          </a:prstGeom>
        </p:spPr>
      </p:pic>
      <p:pic>
        <p:nvPicPr>
          <p:cNvPr id="9" name="Imagem 8" descr="Grupo de pessoas sentadas em cadeiras&#10;&#10;Descrição gerada automaticamente">
            <a:extLst>
              <a:ext uri="{FF2B5EF4-FFF2-40B4-BE49-F238E27FC236}">
                <a16:creationId xmlns:a16="http://schemas.microsoft.com/office/drawing/2014/main" id="{008CCAD1-3B2F-4658-9B64-E40E5F771B6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73"/>
          <a:stretch/>
        </p:blipFill>
        <p:spPr>
          <a:xfrm>
            <a:off x="7585741" y="786008"/>
            <a:ext cx="4151989" cy="2410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1904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8"/>
          <p:cNvSpPr txBox="1"/>
          <p:nvPr/>
        </p:nvSpPr>
        <p:spPr>
          <a:xfrm>
            <a:off x="0" y="9967"/>
            <a:ext cx="12192000" cy="722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 dirty="0">
                <a:solidFill>
                  <a:srgbClr val="00B0F0"/>
                </a:solidFill>
                <a:latin typeface="+mj-lt"/>
                <a:ea typeface="Arial Black"/>
                <a:cs typeface="Arial Black"/>
                <a:sym typeface="Arial Black"/>
              </a:rPr>
              <a:t>ATENÇÃO PRIMÁRIA </a:t>
            </a:r>
          </a:p>
          <a:p>
            <a:pPr algn="ctr">
              <a:lnSpc>
                <a:spcPct val="93000"/>
              </a:lnSpc>
            </a:pPr>
            <a:r>
              <a:rPr lang="pt-BR" sz="2000" b="1" dirty="0">
                <a:solidFill>
                  <a:schemeClr val="tx1"/>
                </a:solidFill>
                <a:latin typeface="+mj-lt"/>
                <a:ea typeface="Open Sans"/>
                <a:cs typeface="Open Sans"/>
                <a:sym typeface="Open Sans"/>
              </a:rPr>
              <a:t>INICIO DO CADASTRAMENTO DE 100% DA POPULAÇÃO DE BOA VISTA  </a:t>
            </a:r>
            <a:endParaRPr lang="pt-BR" sz="2000" dirty="0">
              <a:solidFill>
                <a:schemeClr val="tx1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pic>
        <p:nvPicPr>
          <p:cNvPr id="5" name="Imagem 4" descr="Mapa&#10;&#10;Descrição gerada automaticamente">
            <a:extLst>
              <a:ext uri="{FF2B5EF4-FFF2-40B4-BE49-F238E27FC236}">
                <a16:creationId xmlns:a16="http://schemas.microsoft.com/office/drawing/2014/main" id="{B85C4193-21E8-47E8-A884-FD566C37AB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477" b="29412"/>
          <a:stretch/>
        </p:blipFill>
        <p:spPr>
          <a:xfrm>
            <a:off x="4853533" y="3485168"/>
            <a:ext cx="2270930" cy="2509617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4"/>
          <a:srcRect l="24553"/>
          <a:stretch/>
        </p:blipFill>
        <p:spPr>
          <a:xfrm>
            <a:off x="222279" y="976952"/>
            <a:ext cx="3933904" cy="2936890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4853533" y="1045144"/>
            <a:ext cx="6908470" cy="212686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b="1" dirty="0"/>
              <a:t>Início:</a:t>
            </a:r>
            <a:r>
              <a:rPr lang="pt-BR" dirty="0"/>
              <a:t> 22/04/24</a:t>
            </a:r>
          </a:p>
          <a:p>
            <a:pPr>
              <a:lnSpc>
                <a:spcPct val="150000"/>
              </a:lnSpc>
            </a:pPr>
            <a:r>
              <a:rPr lang="pt-BR" b="1" dirty="0"/>
              <a:t>Total de residências cadastradas/atualizadas</a:t>
            </a:r>
            <a:r>
              <a:rPr lang="pt-BR" dirty="0"/>
              <a:t>: 14.035 imóveis</a:t>
            </a:r>
          </a:p>
          <a:p>
            <a:pPr>
              <a:lnSpc>
                <a:spcPct val="150000"/>
              </a:lnSpc>
            </a:pPr>
            <a:r>
              <a:rPr lang="pt-BR" b="1" dirty="0"/>
              <a:t>Total de Famílias Cadastradas</a:t>
            </a:r>
            <a:r>
              <a:rPr lang="pt-BR" dirty="0"/>
              <a:t>: 10.577 famílias</a:t>
            </a:r>
          </a:p>
          <a:p>
            <a:pPr>
              <a:lnSpc>
                <a:spcPct val="150000"/>
              </a:lnSpc>
            </a:pPr>
            <a:r>
              <a:rPr lang="pt-BR" b="1" dirty="0"/>
              <a:t>Total de Pessoas Cadastradas</a:t>
            </a:r>
            <a:r>
              <a:rPr lang="pt-BR" dirty="0"/>
              <a:t>: 35.120 pessoas.</a:t>
            </a:r>
          </a:p>
          <a:p>
            <a:pPr algn="r">
              <a:lnSpc>
                <a:spcPct val="150000"/>
              </a:lnSpc>
            </a:pPr>
            <a:r>
              <a:rPr lang="pt-BR" dirty="0"/>
              <a:t>*8,5% da População cadastrada até final de maio.</a:t>
            </a:r>
          </a:p>
        </p:txBody>
      </p:sp>
      <p:cxnSp>
        <p:nvCxnSpPr>
          <p:cNvPr id="6" name="Conector de seta reta 5"/>
          <p:cNvCxnSpPr/>
          <p:nvPr/>
        </p:nvCxnSpPr>
        <p:spPr>
          <a:xfrm>
            <a:off x="7348223" y="4478884"/>
            <a:ext cx="513806" cy="174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ixaDeTexto 8"/>
          <p:cNvSpPr txBox="1"/>
          <p:nvPr/>
        </p:nvSpPr>
        <p:spPr>
          <a:xfrm>
            <a:off x="8157353" y="3748589"/>
            <a:ext cx="3604650" cy="1477328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pt-BR" dirty="0"/>
              <a:t>Durante processo de cadastramento, as </a:t>
            </a:r>
            <a:r>
              <a:rPr lang="pt-BR" dirty="0" err="1"/>
              <a:t>eSF</a:t>
            </a:r>
            <a:r>
              <a:rPr lang="pt-BR" dirty="0"/>
              <a:t>, estão realizando Mapa Inteligente de suas áreas (destacando a localização dos grupos de riscos).</a:t>
            </a:r>
          </a:p>
        </p:txBody>
      </p:sp>
      <p:cxnSp>
        <p:nvCxnSpPr>
          <p:cNvPr id="11" name="Conector de seta reta 10"/>
          <p:cNvCxnSpPr/>
          <p:nvPr/>
        </p:nvCxnSpPr>
        <p:spPr>
          <a:xfrm>
            <a:off x="2102901" y="3956564"/>
            <a:ext cx="18288" cy="4648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aixaDeTexto 11"/>
          <p:cNvSpPr txBox="1"/>
          <p:nvPr/>
        </p:nvSpPr>
        <p:spPr>
          <a:xfrm>
            <a:off x="222279" y="4520936"/>
            <a:ext cx="3933903" cy="1200329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pt-BR" dirty="0"/>
              <a:t>Divisão de todas as ESF do Munícipio de Boa Vista-RR, oferecendo uma cobertura de 87% da População com Equipe de Saúde da Família. </a:t>
            </a:r>
          </a:p>
        </p:txBody>
      </p:sp>
    </p:spTree>
    <p:extLst>
      <p:ext uri="{BB962C8B-B14F-4D97-AF65-F5344CB8AC3E}">
        <p14:creationId xmlns:p14="http://schemas.microsoft.com/office/powerpoint/2010/main" val="34296536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8"/>
          <p:cNvSpPr txBox="1"/>
          <p:nvPr/>
        </p:nvSpPr>
        <p:spPr>
          <a:xfrm>
            <a:off x="0" y="9967"/>
            <a:ext cx="12192000" cy="7435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 dirty="0">
                <a:solidFill>
                  <a:srgbClr val="00B0F0"/>
                </a:solidFill>
                <a:latin typeface="+mj-lt"/>
                <a:ea typeface="Arial Black"/>
                <a:cs typeface="Arial Black"/>
                <a:sym typeface="Arial Black"/>
              </a:rPr>
              <a:t>ATENÇÃO PRIMÁRIA/SVS/HCSA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 dirty="0">
                <a:solidFill>
                  <a:schemeClr val="tx1"/>
                </a:solidFill>
                <a:latin typeface="+mj-lt"/>
                <a:ea typeface="Open Sans"/>
                <a:cs typeface="Open Sans"/>
                <a:sym typeface="Open Sans"/>
              </a:rPr>
              <a:t>CRIAÇÃO GT (GRUPO DE TRABALHO) MUNICIPAL DE VIOLÊNCIAS</a:t>
            </a:r>
            <a:endParaRPr sz="2000" dirty="0">
              <a:solidFill>
                <a:schemeClr val="tx1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161" name="Google Shape;161;p18"/>
          <p:cNvSpPr txBox="1"/>
          <p:nvPr/>
        </p:nvSpPr>
        <p:spPr>
          <a:xfrm>
            <a:off x="6151987" y="4124798"/>
            <a:ext cx="5149970" cy="569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300" dirty="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.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Picture 18">
            <a:extLst>
              <a:ext uri="{FF2B5EF4-FFF2-40B4-BE49-F238E27FC236}">
                <a16:creationId xmlns:a16="http://schemas.microsoft.com/office/drawing/2014/main" id="{30353444-6771-4E15-857D-C530DDAA57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23" r="6540"/>
          <a:stretch/>
        </p:blipFill>
        <p:spPr bwMode="auto">
          <a:xfrm>
            <a:off x="2927154" y="990264"/>
            <a:ext cx="3391595" cy="2630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0">
            <a:extLst>
              <a:ext uri="{FF2B5EF4-FFF2-40B4-BE49-F238E27FC236}">
                <a16:creationId xmlns:a16="http://schemas.microsoft.com/office/drawing/2014/main" id="{0D0558D9-E0CA-43B1-9F9A-70D46A9D34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355" y="990264"/>
            <a:ext cx="2411379" cy="2630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C731BA06-BBF3-45C9-AA9E-293FC1F518FB}"/>
              </a:ext>
            </a:extLst>
          </p:cNvPr>
          <p:cNvSpPr txBox="1"/>
          <p:nvPr/>
        </p:nvSpPr>
        <p:spPr>
          <a:xfrm>
            <a:off x="6420491" y="2414904"/>
            <a:ext cx="5349154" cy="258532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rtl="0">
              <a:spcBef>
                <a:spcPts val="0"/>
              </a:spcBef>
              <a:spcAft>
                <a:spcPts val="0"/>
              </a:spcAft>
            </a:pPr>
            <a:r>
              <a:rPr lang="pt-BR" b="1" dirty="0">
                <a:solidFill>
                  <a:srgbClr val="000000"/>
                </a:solidFill>
              </a:rPr>
              <a:t>Inicio: </a:t>
            </a:r>
            <a:r>
              <a:rPr lang="pt-BR" dirty="0">
                <a:solidFill>
                  <a:srgbClr val="000000"/>
                </a:solidFill>
              </a:rPr>
              <a:t>12/04/2024</a:t>
            </a:r>
          </a:p>
          <a:p>
            <a:pPr algn="just" rtl="0">
              <a:spcBef>
                <a:spcPts val="0"/>
              </a:spcBef>
              <a:spcAft>
                <a:spcPts val="0"/>
              </a:spcAft>
            </a:pPr>
            <a:endParaRPr lang="pt-BR" b="1" i="0" u="none" strike="noStrike" dirty="0">
              <a:solidFill>
                <a:srgbClr val="000000"/>
              </a:solidFill>
              <a:effectLst/>
            </a:endParaRPr>
          </a:p>
          <a:p>
            <a:pPr algn="just" rtl="0">
              <a:spcBef>
                <a:spcPts val="0"/>
              </a:spcBef>
              <a:spcAft>
                <a:spcPts val="0"/>
              </a:spcAft>
            </a:pPr>
            <a:r>
              <a:rPr lang="pt-BR" b="1" i="0" u="none" strike="noStrike" dirty="0">
                <a:solidFill>
                  <a:srgbClr val="000000"/>
                </a:solidFill>
                <a:effectLst/>
              </a:rPr>
              <a:t>Objetivo: </a:t>
            </a:r>
            <a:r>
              <a:rPr lang="pt-BR" b="0" i="0" u="none" strike="noStrike" dirty="0">
                <a:solidFill>
                  <a:srgbClr val="000000"/>
                </a:solidFill>
                <a:effectLst/>
              </a:rPr>
              <a:t>Construir fluxos de atendimento/acompanhamento na atenção básica e rede, para pessoas em situação de violências.</a:t>
            </a:r>
            <a:endParaRPr lang="pt-BR" b="0" dirty="0">
              <a:effectLst/>
            </a:endParaRPr>
          </a:p>
          <a:p>
            <a:pPr algn="just" rtl="0">
              <a:spcBef>
                <a:spcPts val="0"/>
              </a:spcBef>
              <a:spcAft>
                <a:spcPts val="0"/>
              </a:spcAft>
            </a:pPr>
            <a:endParaRPr lang="pt-BR" b="1" dirty="0"/>
          </a:p>
          <a:p>
            <a:pPr algn="just" rtl="0">
              <a:spcBef>
                <a:spcPts val="0"/>
              </a:spcBef>
              <a:spcAft>
                <a:spcPts val="0"/>
              </a:spcAft>
            </a:pPr>
            <a:r>
              <a:rPr lang="pt-BR" b="1" dirty="0"/>
              <a:t>Parceiros:</a:t>
            </a:r>
            <a:r>
              <a:rPr lang="pt-BR" dirty="0"/>
              <a:t> </a:t>
            </a:r>
            <a:r>
              <a:rPr lang="pt-BR" b="0" i="0" u="none" strike="noStrike" dirty="0">
                <a:solidFill>
                  <a:srgbClr val="000000"/>
                </a:solidFill>
                <a:effectLst/>
              </a:rPr>
              <a:t>representantes da SAB, HCSA, SVS, Conselho Tutelar, Pirilampos e  NPCA. </a:t>
            </a:r>
          </a:p>
          <a:p>
            <a:pPr algn="just" rtl="0">
              <a:spcBef>
                <a:spcPts val="0"/>
              </a:spcBef>
              <a:spcAft>
                <a:spcPts val="0"/>
              </a:spcAft>
            </a:pPr>
            <a:r>
              <a:rPr lang="pt-BR" b="0" i="0" u="none" strike="noStrike" dirty="0">
                <a:solidFill>
                  <a:srgbClr val="000000"/>
                </a:solidFill>
                <a:effectLst/>
              </a:rPr>
              <a:t>(Total: </a:t>
            </a:r>
            <a:r>
              <a:rPr lang="pt-BR" b="1" i="0" u="none" strike="noStrike" dirty="0">
                <a:solidFill>
                  <a:srgbClr val="000000"/>
                </a:solidFill>
                <a:effectLst/>
              </a:rPr>
              <a:t>17 </a:t>
            </a:r>
            <a:r>
              <a:rPr lang="pt-BR" b="0" i="0" u="none" strike="noStrike" dirty="0">
                <a:solidFill>
                  <a:srgbClr val="000000"/>
                </a:solidFill>
                <a:effectLst/>
              </a:rPr>
              <a:t>representantes).</a:t>
            </a:r>
            <a:endParaRPr lang="pt-BR" b="0" dirty="0">
              <a:effectLst/>
            </a:endParaRPr>
          </a:p>
        </p:txBody>
      </p:sp>
      <p:pic>
        <p:nvPicPr>
          <p:cNvPr id="6" name="Imagem 5" descr="Grupo de pessoas em pé posando para foto&#10;&#10;Descrição gerada automaticamente">
            <a:extLst>
              <a:ext uri="{FF2B5EF4-FFF2-40B4-BE49-F238E27FC236}">
                <a16:creationId xmlns:a16="http://schemas.microsoft.com/office/drawing/2014/main" id="{37132B9F-6CFD-4B48-9EBE-26F7F93276D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24"/>
          <a:stretch/>
        </p:blipFill>
        <p:spPr>
          <a:xfrm>
            <a:off x="3958516" y="3714652"/>
            <a:ext cx="2360233" cy="2342727"/>
          </a:xfrm>
          <a:prstGeom prst="rect">
            <a:avLst/>
          </a:prstGeom>
        </p:spPr>
      </p:pic>
      <p:pic>
        <p:nvPicPr>
          <p:cNvPr id="12" name="Imagem 11" descr="Grupo de pessoas posando para foto&#10;&#10;Descrição gerada automaticamente">
            <a:extLst>
              <a:ext uri="{FF2B5EF4-FFF2-40B4-BE49-F238E27FC236}">
                <a16:creationId xmlns:a16="http://schemas.microsoft.com/office/drawing/2014/main" id="{263E5F45-78BF-451B-B447-569E9C8A51C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779" y="3705600"/>
            <a:ext cx="3435996" cy="2342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0295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8"/>
          <p:cNvSpPr txBox="1"/>
          <p:nvPr/>
        </p:nvSpPr>
        <p:spPr>
          <a:xfrm>
            <a:off x="0" y="9967"/>
            <a:ext cx="12192000" cy="8051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 dirty="0">
                <a:solidFill>
                  <a:srgbClr val="00B0F0"/>
                </a:solidFill>
                <a:latin typeface="+mj-lt"/>
                <a:ea typeface="Arial Black"/>
                <a:cs typeface="Arial Black"/>
                <a:sym typeface="Arial Black"/>
              </a:rPr>
              <a:t>ATENÇÃO PRIMÁRIA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 dirty="0">
                <a:latin typeface="+mj-lt"/>
                <a:ea typeface="Open Sans"/>
                <a:cs typeface="Open Sans"/>
                <a:sym typeface="Open Sans"/>
              </a:rPr>
              <a:t>EXPANSÃO DO ATENDIMENTO DOMICILIAR ODONTOLÓGICO</a:t>
            </a:r>
            <a:endParaRPr sz="2400" dirty="0">
              <a:solidFill>
                <a:schemeClr val="tx1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161" name="Google Shape;161;p18"/>
          <p:cNvSpPr txBox="1"/>
          <p:nvPr/>
        </p:nvSpPr>
        <p:spPr>
          <a:xfrm>
            <a:off x="6151987" y="4124798"/>
            <a:ext cx="5149970" cy="569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300" dirty="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.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C731BA06-BBF3-45C9-AA9E-293FC1F518FB}"/>
              </a:ext>
            </a:extLst>
          </p:cNvPr>
          <p:cNvSpPr txBox="1"/>
          <p:nvPr/>
        </p:nvSpPr>
        <p:spPr>
          <a:xfrm>
            <a:off x="5660911" y="4409471"/>
            <a:ext cx="5821544" cy="175432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rtl="0">
              <a:spcBef>
                <a:spcPts val="0"/>
              </a:spcBef>
              <a:spcAft>
                <a:spcPts val="0"/>
              </a:spcAft>
            </a:pPr>
            <a:r>
              <a:rPr lang="pt-BR" b="1" dirty="0">
                <a:effectLst/>
              </a:rPr>
              <a:t>Publico Alvo:</a:t>
            </a:r>
            <a:r>
              <a:rPr lang="pt-BR" b="0" dirty="0">
                <a:effectLst/>
              </a:rPr>
              <a:t> pacientes acamados ou com restrição de mobilidade.</a:t>
            </a:r>
          </a:p>
          <a:p>
            <a:pPr algn="just" rtl="0">
              <a:spcBef>
                <a:spcPts val="0"/>
              </a:spcBef>
              <a:spcAft>
                <a:spcPts val="0"/>
              </a:spcAft>
            </a:pPr>
            <a:endParaRPr lang="pt-BR" dirty="0"/>
          </a:p>
          <a:p>
            <a:pPr algn="just" rtl="0">
              <a:spcBef>
                <a:spcPts val="0"/>
              </a:spcBef>
              <a:spcAft>
                <a:spcPts val="0"/>
              </a:spcAft>
            </a:pPr>
            <a:r>
              <a:rPr lang="pt-BR" b="1" dirty="0">
                <a:effectLst/>
              </a:rPr>
              <a:t>Total de ESB: </a:t>
            </a:r>
            <a:r>
              <a:rPr lang="pt-BR" b="0" dirty="0">
                <a:effectLst/>
              </a:rPr>
              <a:t>50 equipes.</a:t>
            </a:r>
          </a:p>
          <a:p>
            <a:pPr algn="just" rtl="0">
              <a:spcBef>
                <a:spcPts val="0"/>
              </a:spcBef>
              <a:spcAft>
                <a:spcPts val="0"/>
              </a:spcAft>
            </a:pPr>
            <a:endParaRPr lang="pt-BR" dirty="0"/>
          </a:p>
          <a:p>
            <a:pPr algn="just" rtl="0">
              <a:spcBef>
                <a:spcPts val="0"/>
              </a:spcBef>
              <a:spcAft>
                <a:spcPts val="0"/>
              </a:spcAft>
            </a:pPr>
            <a:r>
              <a:rPr lang="pt-BR" b="1" dirty="0">
                <a:effectLst/>
              </a:rPr>
              <a:t>Nº de atendimentos realizados</a:t>
            </a:r>
            <a:r>
              <a:rPr lang="pt-BR" b="1">
                <a:effectLst/>
              </a:rPr>
              <a:t>: </a:t>
            </a:r>
            <a:r>
              <a:rPr lang="pt-BR">
                <a:effectLst/>
              </a:rPr>
              <a:t>747 </a:t>
            </a:r>
            <a:endParaRPr lang="pt-BR" dirty="0">
              <a:effectLst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4B1ECDFD-B89E-13A5-6ACE-04232C1A14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328" y="1245712"/>
            <a:ext cx="4754395" cy="4754395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0CDA7E58-D225-C89D-5222-C551D433203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658"/>
          <a:stretch/>
        </p:blipFill>
        <p:spPr>
          <a:xfrm>
            <a:off x="5660910" y="1252302"/>
            <a:ext cx="5821545" cy="2872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6334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E7D0A3AD-5F2E-B729-A7D6-53BD1D99A7D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03846028"/>
              </p:ext>
            </p:extLst>
          </p:nvPr>
        </p:nvGraphicFramePr>
        <p:xfrm>
          <a:off x="2056934" y="1235853"/>
          <a:ext cx="8078131" cy="28251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0436531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06;p15">
            <a:extLst>
              <a:ext uri="{FF2B5EF4-FFF2-40B4-BE49-F238E27FC236}">
                <a16:creationId xmlns:a16="http://schemas.microsoft.com/office/drawing/2014/main" id="{3A5C1A4D-9553-65E5-9FB7-9EDC6C60B545}"/>
              </a:ext>
            </a:extLst>
          </p:cNvPr>
          <p:cNvSpPr txBox="1"/>
          <p:nvPr/>
        </p:nvSpPr>
        <p:spPr>
          <a:xfrm>
            <a:off x="946151" y="99109"/>
            <a:ext cx="10546766" cy="10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lnSpc>
                <a:spcPct val="93000"/>
              </a:lnSpc>
              <a:buClr>
                <a:schemeClr val="dk1"/>
              </a:buClr>
              <a:buSzPts val="2000"/>
            </a:pPr>
            <a:r>
              <a:rPr lang="pt-BR" sz="2400" b="1" dirty="0">
                <a:solidFill>
                  <a:srgbClr val="00B0F0"/>
                </a:solidFill>
                <a:latin typeface="+mj-lt"/>
                <a:ea typeface="Arial Black"/>
                <a:cs typeface="Arial Black"/>
                <a:sym typeface="Arial Black"/>
              </a:rPr>
              <a:t>SECRETARIA MUNICIPAL DE SAÚDE</a:t>
            </a:r>
          </a:p>
          <a:p>
            <a:pPr algn="ctr"/>
            <a:r>
              <a:rPr lang="pt-BR" sz="2000" b="1" dirty="0">
                <a:solidFill>
                  <a:srgbClr val="212529"/>
                </a:solidFill>
                <a:latin typeface="+mj-lt"/>
              </a:rPr>
              <a:t>JANEIRO BRANCO - PREFEITURA INVESTE EM SERVIÇOS VOLTADOS PARA A SAÚDE MENTAL - </a:t>
            </a:r>
            <a:r>
              <a:rPr lang="pt-BR" sz="2000" b="0" u="none" dirty="0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(11/01/2024) </a:t>
            </a:r>
            <a:endParaRPr lang="pt-BR" sz="2000" dirty="0">
              <a:latin typeface="+mj-lt"/>
            </a:endParaRPr>
          </a:p>
        </p:txBody>
      </p:sp>
      <p:sp>
        <p:nvSpPr>
          <p:cNvPr id="15" name="Google Shape;107;p15">
            <a:extLst>
              <a:ext uri="{FF2B5EF4-FFF2-40B4-BE49-F238E27FC236}">
                <a16:creationId xmlns:a16="http://schemas.microsoft.com/office/drawing/2014/main" id="{DA0BE148-97B6-1577-65B6-39AA57C09370}"/>
              </a:ext>
            </a:extLst>
          </p:cNvPr>
          <p:cNvSpPr txBox="1"/>
          <p:nvPr/>
        </p:nvSpPr>
        <p:spPr>
          <a:xfrm>
            <a:off x="4436794" y="1607127"/>
            <a:ext cx="6526770" cy="43703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Clr>
                <a:schemeClr val="dk1"/>
              </a:buClr>
              <a:buSzPts val="1400"/>
            </a:pPr>
            <a:r>
              <a:rPr lang="pt-BR" sz="2400" b="1" dirty="0">
                <a:solidFill>
                  <a:schemeClr val="dk1"/>
                </a:solidFill>
                <a:cs typeface="Arial"/>
                <a:sym typeface="Arial"/>
              </a:rPr>
              <a:t>Janeiro Branco</a:t>
            </a:r>
            <a:endParaRPr lang="pt-BR" sz="2400" b="1" dirty="0">
              <a:solidFill>
                <a:schemeClr val="dk1"/>
              </a:solidFill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pt-BR" b="1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Local:</a:t>
            </a:r>
            <a:r>
              <a:rPr lang="pt-BR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 UBS’s e CAPS-II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pt-BR" dirty="0">
              <a:solidFill>
                <a:schemeClr val="dk1"/>
              </a:solidFill>
              <a:ea typeface="Arial"/>
              <a:cs typeface="Arial"/>
              <a:sym typeface="Arial"/>
            </a:endParaRPr>
          </a:p>
          <a:p>
            <a:pPr lvl="0" algn="just">
              <a:buClr>
                <a:schemeClr val="dk1"/>
              </a:buClr>
              <a:buSzPts val="1400"/>
            </a:pPr>
            <a:r>
              <a:rPr lang="pt-BR" b="1" i="0" u="none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Público-alvo: </a:t>
            </a:r>
            <a:r>
              <a:rPr lang="pt-BR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P</a:t>
            </a:r>
            <a:r>
              <a:rPr lang="pt-BR" i="0" u="none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opulação em geral </a:t>
            </a:r>
            <a:r>
              <a:rPr lang="pt-BR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e servidores municipais</a:t>
            </a:r>
          </a:p>
          <a:p>
            <a:pPr lvl="0" algn="just">
              <a:buClr>
                <a:schemeClr val="dk1"/>
              </a:buClr>
              <a:buSzPts val="1400"/>
            </a:pPr>
            <a:endParaRPr lang="pt-BR" i="0" u="none" dirty="0">
              <a:solidFill>
                <a:schemeClr val="dk1"/>
              </a:solidFill>
              <a:ea typeface="Arial"/>
              <a:cs typeface="Arial"/>
              <a:sym typeface="Arial"/>
            </a:endParaRPr>
          </a:p>
          <a:p>
            <a:pPr lvl="0" algn="just">
              <a:buClr>
                <a:schemeClr val="dk1"/>
              </a:buClr>
              <a:buSzPts val="1400"/>
            </a:pPr>
            <a:r>
              <a:rPr lang="pt-BR" b="1" dirty="0">
                <a:solidFill>
                  <a:schemeClr val="dk1"/>
                </a:solidFill>
                <a:cs typeface="Arial"/>
                <a:sym typeface="Arial"/>
              </a:rPr>
              <a:t>Objetivo: </a:t>
            </a:r>
            <a:r>
              <a:rPr lang="pt-BR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No mês em alusão ao Janeiro Branco, a Prefeitura investe em serviços voltados para a saúde mental. </a:t>
            </a:r>
          </a:p>
          <a:p>
            <a:pPr lvl="0" algn="just">
              <a:buClr>
                <a:schemeClr val="dk1"/>
              </a:buClr>
              <a:buSzPts val="1400"/>
            </a:pPr>
            <a:r>
              <a:rPr lang="pt-BR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As pessoas encontram assistência nas Unidades Básicas de Saúde (UBSs) e no Centro de Atenção Psicossocial (CAPS-II)</a:t>
            </a:r>
            <a:r>
              <a:rPr lang="pt-BR" dirty="0">
                <a:solidFill>
                  <a:schemeClr val="dk1"/>
                </a:solidFill>
                <a:cs typeface="Arial"/>
                <a:sym typeface="Arial"/>
              </a:rPr>
              <a:t>. As unidades também promovem ao longo do mês, ações  sobre a temática para a população e servidores. </a:t>
            </a:r>
          </a:p>
          <a:p>
            <a:pPr lvl="0" algn="just">
              <a:buClr>
                <a:schemeClr val="dk1"/>
              </a:buClr>
              <a:buSzPts val="1400"/>
            </a:pPr>
            <a:endParaRPr lang="pt-BR" dirty="0">
              <a:solidFill>
                <a:schemeClr val="dk1"/>
              </a:solidFill>
              <a:cs typeface="Arial"/>
              <a:sym typeface="Arial"/>
            </a:endParaRPr>
          </a:p>
          <a:p>
            <a:pPr lvl="0" algn="just">
              <a:buClr>
                <a:schemeClr val="dk1"/>
              </a:buClr>
              <a:buSzPts val="1400"/>
            </a:pPr>
            <a:r>
              <a:rPr lang="pt-BR" b="1" dirty="0">
                <a:solidFill>
                  <a:schemeClr val="dk1"/>
                </a:solidFill>
                <a:cs typeface="Arial"/>
                <a:sym typeface="Arial"/>
              </a:rPr>
              <a:t>Total</a:t>
            </a:r>
            <a:r>
              <a:rPr lang="pt-BR" dirty="0">
                <a:solidFill>
                  <a:schemeClr val="dk1"/>
                </a:solidFill>
                <a:cs typeface="Arial"/>
                <a:sym typeface="Arial"/>
              </a:rPr>
              <a:t>: </a:t>
            </a:r>
            <a:r>
              <a:rPr lang="pt-BR" b="1" dirty="0">
                <a:solidFill>
                  <a:schemeClr val="dk1"/>
                </a:solidFill>
                <a:cs typeface="Arial"/>
                <a:sym typeface="Arial"/>
              </a:rPr>
              <a:t>113</a:t>
            </a:r>
            <a:r>
              <a:rPr lang="pt-BR" dirty="0">
                <a:solidFill>
                  <a:schemeClr val="dk1"/>
                </a:solidFill>
                <a:cs typeface="Arial"/>
                <a:sym typeface="Arial"/>
              </a:rPr>
              <a:t> ações, com </a:t>
            </a:r>
            <a:r>
              <a:rPr lang="pt-BR" b="1" dirty="0">
                <a:solidFill>
                  <a:schemeClr val="dk1"/>
                </a:solidFill>
                <a:cs typeface="Arial"/>
                <a:sym typeface="Arial"/>
              </a:rPr>
              <a:t>2.456</a:t>
            </a:r>
            <a:r>
              <a:rPr lang="pt-BR" dirty="0">
                <a:solidFill>
                  <a:schemeClr val="dk1"/>
                </a:solidFill>
                <a:cs typeface="Arial"/>
                <a:sym typeface="Arial"/>
              </a:rPr>
              <a:t> pessoas atendidas </a:t>
            </a:r>
          </a:p>
          <a:p>
            <a:pPr lvl="0" algn="just">
              <a:buClr>
                <a:schemeClr val="dk1"/>
              </a:buClr>
              <a:buSzPts val="1400"/>
            </a:pPr>
            <a:r>
              <a:rPr lang="pt-BR" dirty="0">
                <a:solidFill>
                  <a:schemeClr val="dk1"/>
                </a:solidFill>
                <a:cs typeface="Arial"/>
                <a:sym typeface="Arial"/>
              </a:rPr>
              <a:t>(palestras, atendimento individual e grupo terapêuticos)</a:t>
            </a: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pt-BR" sz="2000" dirty="0"/>
          </a:p>
        </p:txBody>
      </p:sp>
      <p:pic>
        <p:nvPicPr>
          <p:cNvPr id="2050" name="Picture 2" descr="https://boavista.rr.gov.br/storage/Noticias/2024/JANEIRO/52617263539_fd822ccbe3_k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828" y="4724524"/>
            <a:ext cx="3388693" cy="1528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boavista.rr.gov.br/storage/Noticias/2024/JANEIRO/04.jpe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31" t="45993" r="830" b="-2875"/>
          <a:stretch/>
        </p:blipFill>
        <p:spPr bwMode="auto">
          <a:xfrm>
            <a:off x="398002" y="1219117"/>
            <a:ext cx="3388693" cy="182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5"/>
          <a:srcRect l="5188" t="17733" r="5404" b="16228"/>
          <a:stretch/>
        </p:blipFill>
        <p:spPr>
          <a:xfrm>
            <a:off x="398002" y="3035266"/>
            <a:ext cx="3388693" cy="1621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6703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06;p15">
            <a:extLst>
              <a:ext uri="{FF2B5EF4-FFF2-40B4-BE49-F238E27FC236}">
                <a16:creationId xmlns:a16="http://schemas.microsoft.com/office/drawing/2014/main" id="{3A5C1A4D-9553-65E5-9FB7-9EDC6C60B545}"/>
              </a:ext>
            </a:extLst>
          </p:cNvPr>
          <p:cNvSpPr txBox="1"/>
          <p:nvPr/>
        </p:nvSpPr>
        <p:spPr>
          <a:xfrm>
            <a:off x="946151" y="26685"/>
            <a:ext cx="10546766" cy="1170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lnSpc>
                <a:spcPct val="93000"/>
              </a:lnSpc>
              <a:buClr>
                <a:schemeClr val="dk1"/>
              </a:buClr>
              <a:buSzPts val="2000"/>
            </a:pPr>
            <a:r>
              <a:rPr lang="pt-BR" sz="2800" b="1" dirty="0">
                <a:solidFill>
                  <a:srgbClr val="00B0F0"/>
                </a:solidFill>
                <a:latin typeface="+mj-lt"/>
                <a:ea typeface="Arial Black"/>
                <a:cs typeface="Arial Black"/>
                <a:sym typeface="Arial Black"/>
              </a:rPr>
              <a:t>HOSPITAL DA CRIANÇA SANTO ANTÔNIO</a:t>
            </a:r>
          </a:p>
          <a:p>
            <a:pPr algn="ctr"/>
            <a:r>
              <a:rPr lang="pt-BR" sz="2400" b="1" dirty="0">
                <a:solidFill>
                  <a:srgbClr val="212529"/>
                </a:solidFill>
                <a:latin typeface="+mj-lt"/>
              </a:rPr>
              <a:t> </a:t>
            </a:r>
            <a:r>
              <a:rPr lang="pt-BR" sz="2000" b="1" dirty="0">
                <a:solidFill>
                  <a:srgbClr val="212529"/>
                </a:solidFill>
                <a:latin typeface="+mj-lt"/>
              </a:rPr>
              <a:t>SERVIÇO DE AGENDAMENTO DE CONSULTAS NO HOSPITAL DA CRIANÇA </a:t>
            </a:r>
          </a:p>
          <a:p>
            <a:pPr algn="ctr"/>
            <a:r>
              <a:rPr lang="pt-BR" sz="2000" b="1" dirty="0">
                <a:solidFill>
                  <a:srgbClr val="212529"/>
                </a:solidFill>
                <a:latin typeface="+mj-lt"/>
              </a:rPr>
              <a:t>PASSA A SER DESCENTRALIZADO - </a:t>
            </a:r>
            <a:r>
              <a:rPr lang="pt-BR" sz="2000" dirty="0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(01/02/2024) </a:t>
            </a:r>
            <a:endParaRPr lang="pt-BR" sz="2000" b="0" dirty="0">
              <a:solidFill>
                <a:schemeClr val="dk1"/>
              </a:solidFill>
              <a:latin typeface="+mj-lt"/>
              <a:ea typeface="Arial"/>
              <a:cs typeface="Arial"/>
              <a:sym typeface="Arial"/>
            </a:endParaRPr>
          </a:p>
        </p:txBody>
      </p:sp>
      <p:sp>
        <p:nvSpPr>
          <p:cNvPr id="15" name="Google Shape;107;p15">
            <a:extLst>
              <a:ext uri="{FF2B5EF4-FFF2-40B4-BE49-F238E27FC236}">
                <a16:creationId xmlns:a16="http://schemas.microsoft.com/office/drawing/2014/main" id="{DA0BE148-97B6-1577-65B6-39AA57C09370}"/>
              </a:ext>
            </a:extLst>
          </p:cNvPr>
          <p:cNvSpPr txBox="1"/>
          <p:nvPr/>
        </p:nvSpPr>
        <p:spPr>
          <a:xfrm>
            <a:off x="244444" y="4631373"/>
            <a:ext cx="11947556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/>
            <a:r>
              <a:rPr lang="pt-BR" dirty="0"/>
              <a:t>O serviço de agendamento de consultas no Hospital da Criança Santo Antônio passou a ser descentralizado. A medida facilita o acesso de usuários aos serviços especializados na unidade de saúde.</a:t>
            </a:r>
          </a:p>
          <a:p>
            <a:pPr algn="just"/>
            <a:r>
              <a:rPr lang="pt-BR" dirty="0"/>
              <a:t>A central é uma medida para facilitar o processo de agendamentos para usuários com idade a partir de 29 dias de vida até 15 anos, 11 meses e 29 dias.  </a:t>
            </a:r>
          </a:p>
        </p:txBody>
      </p:sp>
      <p:pic>
        <p:nvPicPr>
          <p:cNvPr id="4098" name="Picture 2" descr="https://boavista.rr.gov.br/storage/Noticias/2024/JANEIRO/52239176767_267c86f7af_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2149" y="1457213"/>
            <a:ext cx="4473148" cy="2998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9534" y="1472689"/>
            <a:ext cx="5099223" cy="2967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3930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06;p15">
            <a:extLst>
              <a:ext uri="{FF2B5EF4-FFF2-40B4-BE49-F238E27FC236}">
                <a16:creationId xmlns:a16="http://schemas.microsoft.com/office/drawing/2014/main" id="{3A5C1A4D-9553-65E5-9FB7-9EDC6C60B545}"/>
              </a:ext>
            </a:extLst>
          </p:cNvPr>
          <p:cNvSpPr txBox="1"/>
          <p:nvPr/>
        </p:nvSpPr>
        <p:spPr>
          <a:xfrm>
            <a:off x="1194297" y="77444"/>
            <a:ext cx="10546766" cy="10513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lnSpc>
                <a:spcPct val="93000"/>
              </a:lnSpc>
              <a:buClr>
                <a:schemeClr val="dk1"/>
              </a:buClr>
              <a:buSzPts val="2000"/>
            </a:pPr>
            <a:r>
              <a:rPr lang="pt-BR" sz="2400" b="1" dirty="0">
                <a:solidFill>
                  <a:srgbClr val="00B0F0"/>
                </a:solidFill>
                <a:latin typeface="+mj-lt"/>
                <a:ea typeface="Arial Black"/>
                <a:cs typeface="Arial Black"/>
                <a:sym typeface="Arial Black"/>
              </a:rPr>
              <a:t>ATENÇÃO PRIMÁRIA e SAE/SAMU </a:t>
            </a:r>
          </a:p>
          <a:p>
            <a:pPr algn="ctr"/>
            <a:r>
              <a:rPr lang="pt-BR" sz="2000" b="1" dirty="0">
                <a:latin typeface="+mj-lt"/>
              </a:rPr>
              <a:t>PREFEITURA CAPACITA PROFISSIONAIS DA ATENÇÃO BÁSICA EM </a:t>
            </a:r>
          </a:p>
          <a:p>
            <a:pPr algn="ctr"/>
            <a:r>
              <a:rPr lang="pt-BR" sz="2000" b="1" dirty="0">
                <a:latin typeface="+mj-lt"/>
              </a:rPr>
              <a:t>SITUAÇÕES DE URGÊNCIA E EMERGÊNCIA - </a:t>
            </a:r>
            <a:r>
              <a:rPr lang="pt-BR" sz="2000" i="1" dirty="0">
                <a:latin typeface="+mj-lt"/>
                <a:ea typeface="Arial"/>
                <a:cs typeface="Arial"/>
                <a:sym typeface="Arial"/>
              </a:rPr>
              <a:t>(20/02/2024) </a:t>
            </a:r>
            <a:endParaRPr lang="pt-BR" sz="2000" b="0" i="1" u="none" dirty="0">
              <a:latin typeface="+mj-lt"/>
              <a:ea typeface="Arial"/>
              <a:cs typeface="Arial"/>
              <a:sym typeface="Arial"/>
            </a:endParaRPr>
          </a:p>
        </p:txBody>
      </p:sp>
      <p:sp>
        <p:nvSpPr>
          <p:cNvPr id="15" name="Google Shape;107;p15">
            <a:extLst>
              <a:ext uri="{FF2B5EF4-FFF2-40B4-BE49-F238E27FC236}">
                <a16:creationId xmlns:a16="http://schemas.microsoft.com/office/drawing/2014/main" id="{DA0BE148-97B6-1577-65B6-39AA57C09370}"/>
              </a:ext>
            </a:extLst>
          </p:cNvPr>
          <p:cNvSpPr txBox="1"/>
          <p:nvPr/>
        </p:nvSpPr>
        <p:spPr>
          <a:xfrm>
            <a:off x="5582986" y="3698147"/>
            <a:ext cx="6232498" cy="2062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pt-BR" sz="1600" b="1" dirty="0"/>
              <a:t>Local: </a:t>
            </a:r>
            <a:r>
              <a:rPr lang="pt-BR" sz="1600" dirty="0"/>
              <a:t>Núcleo de Educação em Urgências (NEU) do SAMU-BV </a:t>
            </a:r>
          </a:p>
          <a:p>
            <a:pPr algn="just"/>
            <a:r>
              <a:rPr lang="pt-BR" sz="1600" b="1" dirty="0"/>
              <a:t>Público-alvo: </a:t>
            </a:r>
            <a:r>
              <a:rPr lang="pt-BR" sz="1600" dirty="0"/>
              <a:t>Médicos e enfermeiros das UBSs </a:t>
            </a:r>
          </a:p>
          <a:p>
            <a:pPr algn="just"/>
            <a:r>
              <a:rPr lang="pt-BR" sz="1600" b="1" dirty="0"/>
              <a:t>Objetivo: </a:t>
            </a:r>
            <a:r>
              <a:rPr lang="pt-BR" sz="1600" dirty="0"/>
              <a:t>Capacitar profissionais das unidades básicas de saúde com treinamento de Suporte Básico de Vida, para que as equipes passem a ter condições de atender os casos de urgência e emergência quando a população procurar uma UBS em busca de um primeiro atendimento até a chegada do SAMU-BV. </a:t>
            </a:r>
          </a:p>
          <a:p>
            <a:pPr algn="just"/>
            <a:r>
              <a:rPr lang="pt-BR" sz="1600" b="1"/>
              <a:t>80 </a:t>
            </a:r>
            <a:r>
              <a:rPr lang="pt-BR" sz="1600" b="1" dirty="0"/>
              <a:t>Profissionais capacitados</a:t>
            </a:r>
            <a:endParaRPr lang="pt-BR" sz="1600"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3"/>
          <a:srcRect t="7210" b="18374"/>
          <a:stretch/>
        </p:blipFill>
        <p:spPr>
          <a:xfrm>
            <a:off x="767792" y="1247596"/>
            <a:ext cx="4629493" cy="2298871"/>
          </a:xfrm>
          <a:prstGeom prst="rect">
            <a:avLst/>
          </a:prstGeom>
        </p:spPr>
      </p:pic>
      <p:pic>
        <p:nvPicPr>
          <p:cNvPr id="7170" name="Picture 2" descr="https://boavista.rr.gov.br/storage/Noticias/2024/JANEIRO/53542427544_0a9b02c159_k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31"/>
          <a:stretch/>
        </p:blipFill>
        <p:spPr bwMode="auto">
          <a:xfrm>
            <a:off x="6568386" y="1234798"/>
            <a:ext cx="4183183" cy="2447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s://boavista.rr.gov.br/storage/Noticias/2024/JANEIRO/53542102826_0f720823a4_k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95" b="8904"/>
          <a:stretch/>
        </p:blipFill>
        <p:spPr bwMode="auto">
          <a:xfrm>
            <a:off x="767792" y="3739067"/>
            <a:ext cx="4629493" cy="2488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04552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ixaDeTexto 11">
            <a:extLst>
              <a:ext uri="{FF2B5EF4-FFF2-40B4-BE49-F238E27FC236}">
                <a16:creationId xmlns:a16="http://schemas.microsoft.com/office/drawing/2014/main" id="{57E8B6E9-709A-9A87-BC80-66694FFD435D}"/>
              </a:ext>
            </a:extLst>
          </p:cNvPr>
          <p:cNvSpPr txBox="1"/>
          <p:nvPr/>
        </p:nvSpPr>
        <p:spPr>
          <a:xfrm>
            <a:off x="264319" y="0"/>
            <a:ext cx="11663362" cy="9168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  <a:defRPr/>
            </a:pPr>
            <a:r>
              <a:rPr lang="pt-BR" sz="2400" b="1" dirty="0">
                <a:solidFill>
                  <a:srgbClr val="0070C0"/>
                </a:solidFill>
                <a:latin typeface="+mj-lt"/>
                <a:ea typeface="Times New Roman"/>
                <a:cs typeface="Times New Roman"/>
                <a:sym typeface="Times New Roman"/>
              </a:rPr>
              <a:t>FUNDO MUNICIPAL DE SAÚDE</a:t>
            </a:r>
          </a:p>
          <a:p>
            <a:pPr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  <a:defRPr/>
            </a:pPr>
            <a:r>
              <a:rPr lang="pt-BR" sz="2400" b="1" dirty="0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RECEITA PARA A SAÚDE MUNICIPAL</a:t>
            </a:r>
          </a:p>
        </p:txBody>
      </p:sp>
      <p:graphicFrame>
        <p:nvGraphicFramePr>
          <p:cNvPr id="13" name="Google Shape;113;p3">
            <a:extLst>
              <a:ext uri="{FF2B5EF4-FFF2-40B4-BE49-F238E27FC236}">
                <a16:creationId xmlns:a16="http://schemas.microsoft.com/office/drawing/2014/main" id="{F977BFDC-E84B-88F8-1521-9B8D1018997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80114395"/>
              </p:ext>
            </p:extLst>
          </p:nvPr>
        </p:nvGraphicFramePr>
        <p:xfrm>
          <a:off x="847292" y="1039986"/>
          <a:ext cx="10510519" cy="4153702"/>
        </p:xfrm>
        <a:graphic>
          <a:graphicData uri="http://schemas.openxmlformats.org/drawingml/2006/table">
            <a:tbl>
              <a:tblPr firstRow="1" firstCol="1" bandRow="1">
                <a:noFill/>
              </a:tblPr>
              <a:tblGrid>
                <a:gridCol w="70965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140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21767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2400" b="1" u="none" strike="noStrike" cap="none" dirty="0">
                          <a:solidFill>
                            <a:schemeClr val="dk1"/>
                          </a:solidFill>
                          <a:latin typeface="+mj-lt"/>
                          <a:ea typeface="Times New Roman"/>
                          <a:cs typeface="Times New Roman"/>
                          <a:sym typeface="Times New Roman"/>
                        </a:rPr>
                        <a:t>DESCRIÇÃO (FONTE</a:t>
                      </a:r>
                      <a:r>
                        <a:rPr lang="pt-BR" sz="2400" b="1" u="none" strike="noStrike" cap="none" baseline="0" dirty="0">
                          <a:solidFill>
                            <a:schemeClr val="dk1"/>
                          </a:solidFill>
                          <a:latin typeface="+mj-lt"/>
                          <a:ea typeface="Times New Roman"/>
                          <a:cs typeface="Times New Roman"/>
                          <a:sym typeface="Times New Roman"/>
                        </a:rPr>
                        <a:t> STN)</a:t>
                      </a:r>
                      <a:endParaRPr sz="2400" b="1" u="none" strike="noStrike" cap="none" dirty="0">
                        <a:solidFill>
                          <a:schemeClr val="dk1"/>
                        </a:solidFill>
                        <a:latin typeface="+mj-lt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425" marR="2425" marT="0" marB="0" anchor="ctr"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2400" b="1" u="none" strike="noStrike" cap="none" dirty="0">
                          <a:latin typeface="+mj-lt"/>
                          <a:ea typeface="Times New Roman"/>
                          <a:cs typeface="Times New Roman"/>
                          <a:sym typeface="Times New Roman"/>
                        </a:rPr>
                        <a:t>1º QUAD. 2024</a:t>
                      </a:r>
                      <a:endParaRPr sz="2400" b="1" u="none" strike="noStrike" cap="none" dirty="0">
                        <a:latin typeface="+mj-lt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425" marR="2425" marT="0" marB="0" anchor="ctr">
                    <a:solidFill>
                      <a:srgbClr val="A5A5A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176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2400" b="1" u="none" strike="noStrike" cap="none" dirty="0">
                          <a:solidFill>
                            <a:schemeClr val="dk1"/>
                          </a:solidFill>
                          <a:latin typeface="+mn-lt"/>
                          <a:ea typeface="Times New Roman"/>
                          <a:cs typeface="Times New Roman"/>
                          <a:sym typeface="Times New Roman"/>
                        </a:rPr>
                        <a:t>TRANSFERÊNCIAS</a:t>
                      </a:r>
                      <a:r>
                        <a:rPr lang="pt-BR" sz="2400" b="1" u="none" strike="noStrike" cap="none" dirty="0">
                          <a:solidFill>
                            <a:schemeClr val="dk1"/>
                          </a:solidFill>
                          <a:latin typeface="+mj-lt"/>
                          <a:ea typeface="Times New Roman"/>
                          <a:cs typeface="Times New Roman"/>
                          <a:sym typeface="Times New Roman"/>
                        </a:rPr>
                        <a:t> DE RECURSOS DO TESOURO MUNICIPAL – FPM</a:t>
                      </a:r>
                      <a:endParaRPr sz="2400" b="1" u="none" strike="noStrike" cap="none" dirty="0">
                        <a:solidFill>
                          <a:schemeClr val="dk1"/>
                        </a:solidFill>
                        <a:latin typeface="+mj-lt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41427" marR="41427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2400" b="0" u="none" strike="noStrike" cap="none" dirty="0">
                          <a:solidFill>
                            <a:schemeClr val="dk1"/>
                          </a:solidFill>
                          <a:latin typeface="+mj-lt"/>
                          <a:ea typeface="Times New Roman"/>
                          <a:cs typeface="Times New Roman"/>
                          <a:sym typeface="Times New Roman"/>
                        </a:rPr>
                        <a:t>99.560.555,76</a:t>
                      </a:r>
                      <a:endParaRPr sz="2400" b="0" u="none" strike="noStrike" cap="none" dirty="0">
                        <a:solidFill>
                          <a:schemeClr val="dk1"/>
                        </a:solidFill>
                        <a:latin typeface="+mj-lt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44452" marR="44452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2176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2400" b="1" u="none" strike="noStrike" cap="none" dirty="0">
                          <a:solidFill>
                            <a:schemeClr val="dk1"/>
                          </a:solidFill>
                          <a:latin typeface="+mj-lt"/>
                          <a:ea typeface="Times New Roman"/>
                          <a:cs typeface="Times New Roman"/>
                          <a:sym typeface="Times New Roman"/>
                        </a:rPr>
                        <a:t>TRANSFERÊNCIA</a:t>
                      </a:r>
                      <a:r>
                        <a:rPr lang="pt-BR" sz="2400" b="1" u="none" strike="noStrike" cap="none" baseline="0" dirty="0">
                          <a:solidFill>
                            <a:schemeClr val="dk1"/>
                          </a:solidFill>
                          <a:latin typeface="+mj-lt"/>
                          <a:ea typeface="Times New Roman"/>
                          <a:cs typeface="Times New Roman"/>
                          <a:sym typeface="Times New Roman"/>
                        </a:rPr>
                        <a:t> FUNDO A FUNDO - SUS</a:t>
                      </a:r>
                      <a:endParaRPr sz="2400" b="1" u="none" strike="noStrike" cap="none" dirty="0">
                        <a:solidFill>
                          <a:schemeClr val="dk1"/>
                        </a:solidFill>
                        <a:latin typeface="+mj-lt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41427" marR="41427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2400" b="0" u="none" strike="noStrike" cap="none" dirty="0">
                          <a:solidFill>
                            <a:schemeClr val="dk1"/>
                          </a:solidFill>
                          <a:latin typeface="+mj-lt"/>
                          <a:ea typeface="Times New Roman"/>
                          <a:cs typeface="Times New Roman"/>
                          <a:sym typeface="Times New Roman"/>
                        </a:rPr>
                        <a:t>97.805.069,02</a:t>
                      </a:r>
                      <a:endParaRPr sz="2400" b="0" u="none" strike="noStrike" cap="none" dirty="0">
                        <a:solidFill>
                          <a:schemeClr val="dk1"/>
                        </a:solidFill>
                        <a:latin typeface="+mj-lt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44452" marR="44452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2176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2400" b="1" u="none" strike="noStrike" cap="none" dirty="0">
                          <a:solidFill>
                            <a:schemeClr val="dk1"/>
                          </a:solidFill>
                          <a:latin typeface="+mj-lt"/>
                          <a:ea typeface="Times New Roman"/>
                          <a:cs typeface="Times New Roman"/>
                          <a:sym typeface="Times New Roman"/>
                        </a:rPr>
                        <a:t>TRANSFERÊNCIA</a:t>
                      </a:r>
                      <a:r>
                        <a:rPr lang="pt-BR" sz="2400" b="1" u="none" strike="noStrike" cap="none" baseline="0" dirty="0">
                          <a:solidFill>
                            <a:schemeClr val="dk1"/>
                          </a:solidFill>
                          <a:latin typeface="+mj-lt"/>
                          <a:ea typeface="Times New Roman"/>
                          <a:cs typeface="Times New Roman"/>
                          <a:sym typeface="Times New Roman"/>
                        </a:rPr>
                        <a:t> DE RECURSOS CONTRAPARTIDA ESTADUAL</a:t>
                      </a:r>
                      <a:endParaRPr lang="pt-BR" sz="2400" b="1" u="none" strike="noStrike" cap="none" dirty="0">
                        <a:solidFill>
                          <a:schemeClr val="dk1"/>
                        </a:solidFill>
                        <a:latin typeface="+mj-lt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41427" marR="41427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400" b="0" u="none" strike="noStrike" cap="none" dirty="0">
                          <a:solidFill>
                            <a:schemeClr val="dk1"/>
                          </a:solidFill>
                          <a:latin typeface="+mj-lt"/>
                          <a:ea typeface="Times New Roman"/>
                          <a:cs typeface="Times New Roman"/>
                          <a:sym typeface="Times New Roman"/>
                        </a:rPr>
                        <a:t>429.750,62</a:t>
                      </a:r>
                      <a:endParaRPr sz="2400" b="0" u="none" strike="noStrike" cap="none" dirty="0">
                        <a:solidFill>
                          <a:schemeClr val="dk1"/>
                        </a:solidFill>
                        <a:latin typeface="+mj-lt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44452" marR="44452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5530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2400" b="1" u="none" strike="noStrike" cap="none" dirty="0">
                          <a:solidFill>
                            <a:schemeClr val="dk1"/>
                          </a:solidFill>
                          <a:latin typeface="+mj-lt"/>
                          <a:ea typeface="Times New Roman"/>
                          <a:cs typeface="Times New Roman"/>
                          <a:sym typeface="Times New Roman"/>
                        </a:rPr>
                        <a:t>TRANSFERÊNCIAS FUNDO A FUNDO – CONVÊNIOS</a:t>
                      </a:r>
                      <a:endParaRPr sz="2400" b="1" u="none" strike="noStrike" cap="none" dirty="0">
                        <a:solidFill>
                          <a:schemeClr val="dk1"/>
                        </a:solidFill>
                        <a:latin typeface="+mj-lt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41427" marR="41427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2400" b="0" u="none" strike="noStrike" cap="none" dirty="0">
                          <a:solidFill>
                            <a:schemeClr val="dk1"/>
                          </a:solidFill>
                          <a:latin typeface="+mj-lt"/>
                          <a:ea typeface="Times New Roman"/>
                          <a:cs typeface="Times New Roman"/>
                          <a:sym typeface="Times New Roman"/>
                        </a:rPr>
                        <a:t>0,00</a:t>
                      </a:r>
                      <a:endParaRPr sz="2400" b="0" u="none" strike="noStrike" cap="none" dirty="0">
                        <a:solidFill>
                          <a:schemeClr val="dk1"/>
                        </a:solidFill>
                        <a:latin typeface="+mj-lt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44452" marR="44452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21767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Times New Roman"/>
                        <a:buNone/>
                      </a:pPr>
                      <a:r>
                        <a:rPr lang="pt-BR" sz="2400" b="1" u="none" strike="noStrike" cap="none" dirty="0">
                          <a:solidFill>
                            <a:schemeClr val="dk1"/>
                          </a:solidFill>
                          <a:latin typeface="+mj-lt"/>
                          <a:ea typeface="Times New Roman"/>
                          <a:cs typeface="Times New Roman"/>
                          <a:sym typeface="Times New Roman"/>
                        </a:rPr>
                        <a:t>Total</a:t>
                      </a:r>
                      <a:endParaRPr sz="2400" b="1" dirty="0">
                        <a:latin typeface="+mj-lt"/>
                      </a:endParaRPr>
                    </a:p>
                  </a:txBody>
                  <a:tcPr marL="2425" marR="2425" marT="0" marB="0" anchor="ctr"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2400" b="1" u="none" strike="noStrike" cap="none" dirty="0">
                          <a:solidFill>
                            <a:schemeClr val="dk1"/>
                          </a:solidFill>
                          <a:latin typeface="+mj-lt"/>
                          <a:ea typeface="Times New Roman"/>
                          <a:cs typeface="Times New Roman"/>
                          <a:sym typeface="Times New Roman"/>
                        </a:rPr>
                        <a:t>197.795.375,40</a:t>
                      </a:r>
                      <a:endParaRPr sz="2400" b="1" u="none" strike="noStrike" cap="none" dirty="0">
                        <a:solidFill>
                          <a:schemeClr val="dk1"/>
                        </a:solidFill>
                        <a:latin typeface="+mj-lt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44452" marR="44452" marT="0" marB="0" anchor="ctr">
                    <a:solidFill>
                      <a:srgbClr val="A5A5A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" name="Retângulo 7">
            <a:extLst>
              <a:ext uri="{FF2B5EF4-FFF2-40B4-BE49-F238E27FC236}">
                <a16:creationId xmlns:a16="http://schemas.microsoft.com/office/drawing/2014/main" id="{63F0BCCE-EFB9-BE7C-D5E2-AAE9016571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0948" y="5594868"/>
            <a:ext cx="878205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pt-BR" altLang="pt-BR" sz="800" dirty="0">
                <a:solidFill>
                  <a:schemeClr val="tx1"/>
                </a:solidFill>
              </a:rPr>
              <a:t>Fonte: https://consultafns.saude.gov.br/#/consolidada/1/detalhar; Sistema de Contabilidade Pública Integrada (Listagem das Receitas Orçamentárias e de Transferências até abril/2024).. </a:t>
            </a:r>
          </a:p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pt-BR" altLang="pt-BR" sz="800" dirty="0">
                <a:solidFill>
                  <a:schemeClr val="tx1"/>
                </a:solidFill>
              </a:rPr>
              <a:t>BALANCETES DO 1° QUADRIMESTRE NÃO ENCERRADOS ATÉ A DATA 13/05/2024, DADOS SUJEITOS A REVISÃO.</a:t>
            </a:r>
          </a:p>
        </p:txBody>
      </p:sp>
    </p:spTree>
    <p:extLst>
      <p:ext uri="{BB962C8B-B14F-4D97-AF65-F5344CB8AC3E}">
        <p14:creationId xmlns:p14="http://schemas.microsoft.com/office/powerpoint/2010/main" val="3991448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06;p15">
            <a:extLst>
              <a:ext uri="{FF2B5EF4-FFF2-40B4-BE49-F238E27FC236}">
                <a16:creationId xmlns:a16="http://schemas.microsoft.com/office/drawing/2014/main" id="{3A5C1A4D-9553-65E5-9FB7-9EDC6C60B545}"/>
              </a:ext>
            </a:extLst>
          </p:cNvPr>
          <p:cNvSpPr txBox="1"/>
          <p:nvPr/>
        </p:nvSpPr>
        <p:spPr>
          <a:xfrm>
            <a:off x="72428" y="77444"/>
            <a:ext cx="12119572" cy="7435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lnSpc>
                <a:spcPct val="93000"/>
              </a:lnSpc>
              <a:buClr>
                <a:schemeClr val="dk1"/>
              </a:buClr>
              <a:buSzPts val="2000"/>
            </a:pPr>
            <a:r>
              <a:rPr lang="pt-BR" sz="2400" b="1" dirty="0">
                <a:solidFill>
                  <a:srgbClr val="00B0F0"/>
                </a:solidFill>
                <a:latin typeface="+mj-lt"/>
                <a:ea typeface="Arial Black"/>
                <a:cs typeface="Arial Black"/>
                <a:sym typeface="Arial Black"/>
              </a:rPr>
              <a:t>SAE</a:t>
            </a:r>
          </a:p>
          <a:p>
            <a:pPr algn="ctr"/>
            <a:r>
              <a:rPr lang="pt-BR" sz="2000" b="1" dirty="0">
                <a:latin typeface="+mj-lt"/>
              </a:rPr>
              <a:t>PREFEITO ARTHUR HENRIQUE ENTREGA NOVA SEDE DO CAPS-II - </a:t>
            </a:r>
            <a:r>
              <a:rPr lang="pt-BR" sz="2000" dirty="0">
                <a:latin typeface="+mj-lt"/>
                <a:ea typeface="Arial"/>
                <a:cs typeface="Arial"/>
                <a:sym typeface="Arial"/>
              </a:rPr>
              <a:t>(21/02/2024) </a:t>
            </a:r>
            <a:endParaRPr lang="pt-BR" sz="2000" b="0" u="none" dirty="0">
              <a:latin typeface="+mj-lt"/>
              <a:ea typeface="Arial"/>
              <a:cs typeface="Arial"/>
              <a:sym typeface="Arial"/>
            </a:endParaRPr>
          </a:p>
        </p:txBody>
      </p:sp>
      <p:sp>
        <p:nvSpPr>
          <p:cNvPr id="15" name="Google Shape;107;p15">
            <a:extLst>
              <a:ext uri="{FF2B5EF4-FFF2-40B4-BE49-F238E27FC236}">
                <a16:creationId xmlns:a16="http://schemas.microsoft.com/office/drawing/2014/main" id="{DA0BE148-97B6-1577-65B6-39AA57C09370}"/>
              </a:ext>
            </a:extLst>
          </p:cNvPr>
          <p:cNvSpPr txBox="1"/>
          <p:nvPr/>
        </p:nvSpPr>
        <p:spPr>
          <a:xfrm>
            <a:off x="5840992" y="4098646"/>
            <a:ext cx="6224259" cy="1754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pt-BR" b="1" dirty="0"/>
              <a:t>Local: </a:t>
            </a:r>
            <a:r>
              <a:rPr lang="pt-BR" dirty="0"/>
              <a:t>CAPS-II Dona Antônia de Matos Campos</a:t>
            </a:r>
          </a:p>
          <a:p>
            <a:pPr algn="just"/>
            <a:r>
              <a:rPr lang="pt-BR" b="1" dirty="0"/>
              <a:t>Público-alvo: </a:t>
            </a:r>
            <a:r>
              <a:rPr lang="pt-BR" dirty="0"/>
              <a:t>população em geral </a:t>
            </a:r>
          </a:p>
          <a:p>
            <a:pPr algn="just"/>
            <a:r>
              <a:rPr lang="pt-BR" b="1" dirty="0"/>
              <a:t>Objetivo: </a:t>
            </a:r>
            <a:r>
              <a:rPr lang="pt-BR" dirty="0"/>
              <a:t>Inaugurar o novo prédio do Centro de Atenção Psicossocial (CAPS-II), que deixou de funcionar em um prédio alugado no bairro São Francisco para funcionar em um prédio próprio, no bairro Mecejana. 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79"/>
          <a:stretch/>
        </p:blipFill>
        <p:spPr>
          <a:xfrm>
            <a:off x="832633" y="996680"/>
            <a:ext cx="4496936" cy="2834481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87" r="8115" b="12232"/>
          <a:stretch/>
        </p:blipFill>
        <p:spPr>
          <a:xfrm>
            <a:off x="832633" y="3936894"/>
            <a:ext cx="4480772" cy="2302507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69"/>
          <a:stretch/>
        </p:blipFill>
        <p:spPr>
          <a:xfrm>
            <a:off x="6096000" y="996680"/>
            <a:ext cx="4777725" cy="2850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9355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06;p15">
            <a:extLst>
              <a:ext uri="{FF2B5EF4-FFF2-40B4-BE49-F238E27FC236}">
                <a16:creationId xmlns:a16="http://schemas.microsoft.com/office/drawing/2014/main" id="{3A5C1A4D-9553-65E5-9FB7-9EDC6C60B545}"/>
              </a:ext>
            </a:extLst>
          </p:cNvPr>
          <p:cNvSpPr txBox="1"/>
          <p:nvPr/>
        </p:nvSpPr>
        <p:spPr>
          <a:xfrm>
            <a:off x="477795" y="77444"/>
            <a:ext cx="11263268" cy="10513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lnSpc>
                <a:spcPct val="93000"/>
              </a:lnSpc>
              <a:buClr>
                <a:schemeClr val="dk1"/>
              </a:buClr>
              <a:buSzPts val="2000"/>
            </a:pPr>
            <a:r>
              <a:rPr lang="pt-BR" sz="2400" b="1" dirty="0">
                <a:solidFill>
                  <a:srgbClr val="00B0F0"/>
                </a:solidFill>
                <a:latin typeface="+mj-lt"/>
                <a:ea typeface="Arial Black"/>
                <a:cs typeface="Arial Black"/>
                <a:sym typeface="Arial Black"/>
              </a:rPr>
              <a:t>HOSPITAL DA CRIANÇA SANTO ANTÔNIO</a:t>
            </a:r>
          </a:p>
          <a:p>
            <a:pPr algn="ctr"/>
            <a:r>
              <a:rPr lang="pt-BR" sz="2000" b="1" dirty="0">
                <a:latin typeface="+mj-lt"/>
              </a:rPr>
              <a:t>PREFEITO ARTHUR HENRIQUE ASSINA ORDEM DE SERVIÇO PARA CONSTRUÇÃO </a:t>
            </a:r>
          </a:p>
          <a:p>
            <a:pPr algn="ctr"/>
            <a:r>
              <a:rPr lang="pt-BR" sz="2000" b="1" dirty="0">
                <a:latin typeface="+mj-lt"/>
              </a:rPr>
              <a:t>DE NOVO BLOCO NO HCSA - </a:t>
            </a:r>
            <a:r>
              <a:rPr lang="pt-BR" sz="2000" i="1" dirty="0">
                <a:latin typeface="+mj-lt"/>
                <a:ea typeface="Arial"/>
                <a:cs typeface="Arial"/>
                <a:sym typeface="Arial"/>
              </a:rPr>
              <a:t>(23/02/2024) </a:t>
            </a:r>
            <a:endParaRPr lang="pt-BR" sz="2000" b="0" i="1" u="none" dirty="0">
              <a:latin typeface="+mj-lt"/>
              <a:ea typeface="Arial"/>
              <a:cs typeface="Arial"/>
              <a:sym typeface="Arial"/>
            </a:endParaRPr>
          </a:p>
        </p:txBody>
      </p:sp>
      <p:sp>
        <p:nvSpPr>
          <p:cNvPr id="15" name="Google Shape;107;p15">
            <a:extLst>
              <a:ext uri="{FF2B5EF4-FFF2-40B4-BE49-F238E27FC236}">
                <a16:creationId xmlns:a16="http://schemas.microsoft.com/office/drawing/2014/main" id="{DA0BE148-97B6-1577-65B6-39AA57C09370}"/>
              </a:ext>
            </a:extLst>
          </p:cNvPr>
          <p:cNvSpPr txBox="1"/>
          <p:nvPr/>
        </p:nvSpPr>
        <p:spPr>
          <a:xfrm>
            <a:off x="5585988" y="3789715"/>
            <a:ext cx="6427961" cy="2308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pt-BR" b="1" dirty="0"/>
              <a:t>Local: </a:t>
            </a:r>
            <a:r>
              <a:rPr lang="pt-BR" dirty="0"/>
              <a:t>Palácio 9 de Julho </a:t>
            </a:r>
          </a:p>
          <a:p>
            <a:pPr algn="just"/>
            <a:r>
              <a:rPr lang="pt-BR" b="1" dirty="0"/>
              <a:t>Público-alvo: </a:t>
            </a:r>
            <a:r>
              <a:rPr lang="pt-BR" dirty="0"/>
              <a:t>população infantil em geral </a:t>
            </a:r>
          </a:p>
          <a:p>
            <a:pPr algn="just"/>
            <a:r>
              <a:rPr lang="pt-BR" b="1" dirty="0"/>
              <a:t>Objetivo: </a:t>
            </a:r>
            <a:r>
              <a:rPr lang="pt-BR" dirty="0"/>
              <a:t>O Prefeito Arthur Henrique assinou ordem de serviço para construção de novo </a:t>
            </a:r>
            <a:r>
              <a:rPr lang="pt-BR" b="1" dirty="0"/>
              <a:t>bloco administrativo </a:t>
            </a:r>
            <a:r>
              <a:rPr lang="pt-BR" dirty="0"/>
              <a:t>do Hospital da Criança, ampliação do </a:t>
            </a:r>
            <a:r>
              <a:rPr lang="pt-BR" b="1" dirty="0"/>
              <a:t>CME</a:t>
            </a:r>
            <a:r>
              <a:rPr lang="pt-BR" dirty="0"/>
              <a:t> e construção da nova sede do </a:t>
            </a:r>
            <a:r>
              <a:rPr lang="pt-BR" b="1" dirty="0" err="1"/>
              <a:t>Cernutri</a:t>
            </a:r>
            <a:r>
              <a:rPr lang="pt-BR" dirty="0"/>
              <a:t>. As obras serão custeadas com recursos próprios da Prefeitura e Emenda Parlamentar do ex-senador Romero Jucá e da ex-deputada federal Maria Helena.</a:t>
            </a:r>
          </a:p>
        </p:txBody>
      </p:sp>
      <p:pic>
        <p:nvPicPr>
          <p:cNvPr id="8194" name="Picture 2" descr="https://boavista.rr.gov.br/storage/Noticias/2024/FEVEREIRO/53544804522_5ce7cba626_k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1457" y="1252932"/>
            <a:ext cx="4707802" cy="2529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s://boavista.rr.gov.br/storage/Noticias/2024/FEVEREIRO/53544804377_41dd2f7ed0_k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752"/>
          <a:stretch/>
        </p:blipFill>
        <p:spPr bwMode="auto">
          <a:xfrm>
            <a:off x="629327" y="3988881"/>
            <a:ext cx="4815884" cy="223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s://boavista.rr.gov.br/storage/Noticias/2024/FEVEREIRO/53544804527_de96bf3925_k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28" r="14103" b="20405"/>
          <a:stretch/>
        </p:blipFill>
        <p:spPr bwMode="auto">
          <a:xfrm>
            <a:off x="629327" y="1252931"/>
            <a:ext cx="4815884" cy="2526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202404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06;p15">
            <a:extLst>
              <a:ext uri="{FF2B5EF4-FFF2-40B4-BE49-F238E27FC236}">
                <a16:creationId xmlns:a16="http://schemas.microsoft.com/office/drawing/2014/main" id="{3A5C1A4D-9553-65E5-9FB7-9EDC6C60B545}"/>
              </a:ext>
            </a:extLst>
          </p:cNvPr>
          <p:cNvSpPr txBox="1"/>
          <p:nvPr/>
        </p:nvSpPr>
        <p:spPr>
          <a:xfrm>
            <a:off x="700216" y="77444"/>
            <a:ext cx="11040847" cy="10513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lnSpc>
                <a:spcPct val="93000"/>
              </a:lnSpc>
              <a:buClr>
                <a:schemeClr val="dk1"/>
              </a:buClr>
              <a:buSzPts val="2000"/>
            </a:pPr>
            <a:r>
              <a:rPr lang="pt-BR" sz="2400" b="1" dirty="0">
                <a:solidFill>
                  <a:srgbClr val="00B0F0"/>
                </a:solidFill>
                <a:latin typeface="+mj-lt"/>
                <a:ea typeface="Arial Black"/>
                <a:cs typeface="Arial Black"/>
                <a:sym typeface="Arial Black"/>
              </a:rPr>
              <a:t>HOSPITAL DA CRIANÇA SANTO ANTÔNIO</a:t>
            </a:r>
          </a:p>
          <a:p>
            <a:pPr algn="ctr"/>
            <a:r>
              <a:rPr lang="pt-BR" sz="2000" b="1" dirty="0">
                <a:latin typeface="+mj-lt"/>
              </a:rPr>
              <a:t>MAIS HUMANIZADO – HCSA PASSA A TER CARRINHOS ELÉTRICOS, </a:t>
            </a:r>
          </a:p>
          <a:p>
            <a:pPr algn="ctr"/>
            <a:r>
              <a:rPr lang="pt-BR" sz="2000" b="1" dirty="0">
                <a:latin typeface="+mj-lt"/>
              </a:rPr>
              <a:t>AMPLIAÇÃO DE REDÁRIO E REVITALIZAÇÃO DE REFEITÓRIO </a:t>
            </a:r>
            <a:r>
              <a:rPr lang="pt-BR" sz="2000" i="1" dirty="0">
                <a:latin typeface="+mj-lt"/>
                <a:ea typeface="Arial"/>
                <a:cs typeface="Arial"/>
                <a:sym typeface="Arial"/>
              </a:rPr>
              <a:t>(26/03/2024) </a:t>
            </a:r>
            <a:endParaRPr lang="pt-BR" sz="2000" b="0" i="1" u="none" dirty="0">
              <a:latin typeface="+mj-lt"/>
              <a:ea typeface="Arial"/>
              <a:cs typeface="Arial"/>
              <a:sym typeface="Arial"/>
            </a:endParaRPr>
          </a:p>
        </p:txBody>
      </p:sp>
      <p:sp>
        <p:nvSpPr>
          <p:cNvPr id="15" name="Google Shape;107;p15">
            <a:extLst>
              <a:ext uri="{FF2B5EF4-FFF2-40B4-BE49-F238E27FC236}">
                <a16:creationId xmlns:a16="http://schemas.microsoft.com/office/drawing/2014/main" id="{DA0BE148-97B6-1577-65B6-39AA57C09370}"/>
              </a:ext>
            </a:extLst>
          </p:cNvPr>
          <p:cNvSpPr txBox="1"/>
          <p:nvPr/>
        </p:nvSpPr>
        <p:spPr>
          <a:xfrm>
            <a:off x="5424044" y="3535155"/>
            <a:ext cx="6698546" cy="24775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pt-BR" b="1" dirty="0"/>
              <a:t>Local: </a:t>
            </a:r>
            <a:r>
              <a:rPr lang="pt-BR" dirty="0"/>
              <a:t>Hospital Infantil Santo Antônio </a:t>
            </a:r>
          </a:p>
          <a:p>
            <a:pPr algn="just"/>
            <a:r>
              <a:rPr lang="pt-BR" b="1" dirty="0"/>
              <a:t>Público-alvo: </a:t>
            </a:r>
            <a:r>
              <a:rPr lang="pt-BR" dirty="0"/>
              <a:t>população infantil em geral e servidores do HCSA</a:t>
            </a:r>
          </a:p>
          <a:p>
            <a:pPr algn="just"/>
            <a:r>
              <a:rPr lang="pt-BR" b="1" dirty="0"/>
              <a:t>Objetivo:</a:t>
            </a:r>
            <a:r>
              <a:rPr lang="pt-BR" dirty="0"/>
              <a:t> A transferência das crianças para cirurgias eletivas até o centro cirúrgico do HCSA passou a ser feita com </a:t>
            </a:r>
            <a:r>
              <a:rPr lang="pt-BR" b="1" dirty="0"/>
              <a:t>carrinhos elétricos </a:t>
            </a:r>
            <a:r>
              <a:rPr lang="pt-BR" dirty="0"/>
              <a:t>personalizados, tornando esse momento mais humanizado. </a:t>
            </a:r>
          </a:p>
          <a:p>
            <a:pPr algn="just"/>
            <a:endParaRPr lang="pt-BR" sz="1100" dirty="0"/>
          </a:p>
          <a:p>
            <a:pPr algn="just"/>
            <a:r>
              <a:rPr lang="pt-BR" dirty="0"/>
              <a:t>O prefeito Arthur Henrique também ampliou a enfermaria dos pacientes indígenas com um </a:t>
            </a:r>
            <a:r>
              <a:rPr lang="pt-BR" b="1" dirty="0"/>
              <a:t>novo </a:t>
            </a:r>
            <a:r>
              <a:rPr lang="pt-BR" b="1" dirty="0" err="1"/>
              <a:t>redário</a:t>
            </a:r>
            <a:r>
              <a:rPr lang="pt-BR" b="1" dirty="0"/>
              <a:t> </a:t>
            </a:r>
            <a:r>
              <a:rPr lang="pt-BR" dirty="0"/>
              <a:t>e revitalizou o </a:t>
            </a:r>
            <a:r>
              <a:rPr lang="pt-BR" b="1" dirty="0"/>
              <a:t>refeitório</a:t>
            </a:r>
            <a:r>
              <a:rPr lang="pt-BR" dirty="0"/>
              <a:t> dos servidores do HCSA.</a:t>
            </a:r>
            <a:endParaRPr lang="pt-BR" b="1" dirty="0"/>
          </a:p>
        </p:txBody>
      </p:sp>
      <p:pic>
        <p:nvPicPr>
          <p:cNvPr id="16386" name="Picture 2" descr="https://boavista.rr.gov.br/storage/Noticias/2024/MARCO/53612855731_9ca67ce964_k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4078" y="1309152"/>
            <a:ext cx="4509842" cy="2192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4"/>
          <a:srcRect l="612" t="14984" r="-612" b="957"/>
          <a:stretch/>
        </p:blipFill>
        <p:spPr>
          <a:xfrm>
            <a:off x="951345" y="1309151"/>
            <a:ext cx="4291466" cy="2169068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1343" y="3579837"/>
            <a:ext cx="4291467" cy="2672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37070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06;p15">
            <a:extLst>
              <a:ext uri="{FF2B5EF4-FFF2-40B4-BE49-F238E27FC236}">
                <a16:creationId xmlns:a16="http://schemas.microsoft.com/office/drawing/2014/main" id="{3A5C1A4D-9553-65E5-9FB7-9EDC6C60B545}"/>
              </a:ext>
            </a:extLst>
          </p:cNvPr>
          <p:cNvSpPr txBox="1"/>
          <p:nvPr/>
        </p:nvSpPr>
        <p:spPr>
          <a:xfrm>
            <a:off x="700216" y="77444"/>
            <a:ext cx="11040847" cy="7435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lnSpc>
                <a:spcPct val="93000"/>
              </a:lnSpc>
              <a:buClr>
                <a:schemeClr val="dk1"/>
              </a:buClr>
              <a:buSzPts val="2000"/>
            </a:pPr>
            <a:r>
              <a:rPr lang="pt-BR" sz="2400" b="1" dirty="0">
                <a:solidFill>
                  <a:srgbClr val="00B0F0"/>
                </a:solidFill>
                <a:latin typeface="+mj-lt"/>
                <a:ea typeface="Arial Black"/>
                <a:cs typeface="Arial Black"/>
                <a:sym typeface="Arial Black"/>
              </a:rPr>
              <a:t>HOSPITAL DA CRIANÇA SANTO ANTÔNIO</a:t>
            </a:r>
          </a:p>
          <a:p>
            <a:pPr algn="ctr"/>
            <a:r>
              <a:rPr lang="pt-BR" sz="2000" b="1" dirty="0">
                <a:latin typeface="+mj-lt"/>
              </a:rPr>
              <a:t>CAPACITAÇÕES - HCSA</a:t>
            </a:r>
            <a:endParaRPr sz="2000" b="0" i="1" u="none" dirty="0">
              <a:latin typeface="+mj-lt"/>
              <a:ea typeface="Arial"/>
              <a:cs typeface="Arial"/>
              <a:sym typeface="Arial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A7313EA6-C85B-73C4-29F7-57A6234D61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67" y="2232738"/>
            <a:ext cx="1414582" cy="121564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FAB2B1E4-9AFB-30F1-7C60-D2D37ABCC0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2298" y="2264448"/>
            <a:ext cx="1840591" cy="1164551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E61F1444-582A-EC4D-9ED2-553BA66676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2143" y="2254974"/>
            <a:ext cx="1575792" cy="1181844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20D92A10-087B-AC2D-F48F-02D725249C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62299" y="4803468"/>
            <a:ext cx="1955456" cy="1343839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09545D29-592C-0D71-B40D-CA1B9CCFA29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62142" y="3493973"/>
            <a:ext cx="1575792" cy="1024864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F92C89C0-D1E7-357B-2261-DCA9EFF22F6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99004" y="4599501"/>
            <a:ext cx="1538930" cy="1534073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AD0E251A-488B-8F46-4F0D-1E1AC82393A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142" y="3493973"/>
            <a:ext cx="1417907" cy="1487723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D6ECF849-6C5F-363D-71CA-FC5C03A1650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9612" y="882560"/>
            <a:ext cx="1853277" cy="1254058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2E909F3F-4872-5D59-2D1E-0EE204A4406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5131" y="869243"/>
            <a:ext cx="1419242" cy="1267375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099C6824-341C-E3A6-8DF3-3785109774B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102" y="869243"/>
            <a:ext cx="1689833" cy="1267375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AAE9C530-CF67-4161-030F-0D9C2C0C0AC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3142" y="5025745"/>
            <a:ext cx="1417907" cy="1121562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D36076A9-C686-469F-438E-C3FCDEA96A8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02065" y="3483928"/>
            <a:ext cx="2015689" cy="1267375"/>
          </a:xfrm>
          <a:prstGeom prst="rect">
            <a:avLst/>
          </a:prstGeom>
        </p:spPr>
      </p:pic>
      <p:sp>
        <p:nvSpPr>
          <p:cNvPr id="16" name="CaixaDeTexto 15">
            <a:extLst>
              <a:ext uri="{FF2B5EF4-FFF2-40B4-BE49-F238E27FC236}">
                <a16:creationId xmlns:a16="http://schemas.microsoft.com/office/drawing/2014/main" id="{B1DBE57B-EABE-86D9-AD26-5DF0B2BC294E}"/>
              </a:ext>
            </a:extLst>
          </p:cNvPr>
          <p:cNvSpPr txBox="1"/>
          <p:nvPr/>
        </p:nvSpPr>
        <p:spPr>
          <a:xfrm>
            <a:off x="5155768" y="1305340"/>
            <a:ext cx="6969765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500" b="1" dirty="0">
                <a:solidFill>
                  <a:schemeClr val="tx1"/>
                </a:solidFill>
                <a:ea typeface="Microsoft YaHei"/>
                <a:cs typeface="Arial"/>
              </a:rPr>
              <a:t>1</a:t>
            </a:r>
            <a:r>
              <a:rPr lang="pt-BR" sz="1500" dirty="0">
                <a:solidFill>
                  <a:schemeClr val="tx1"/>
                </a:solidFill>
                <a:ea typeface="Microsoft YaHei"/>
                <a:cs typeface="Arial"/>
              </a:rPr>
              <a:t> – 22 a 25</a:t>
            </a:r>
            <a:r>
              <a:rPr lang="pt-BR" sz="1500" dirty="0">
                <a:solidFill>
                  <a:schemeClr val="tx1"/>
                </a:solidFill>
                <a:ea typeface="+mn-lt"/>
                <a:cs typeface="+mn-lt"/>
              </a:rPr>
              <a:t>/01/2024 - Infecção relacionadas a Assistência à Saúde: Prevenção de Pneumonia associada a Ventilação Mecânica</a:t>
            </a:r>
            <a:r>
              <a:rPr lang="pt-BR" sz="1500" dirty="0">
                <a:solidFill>
                  <a:schemeClr val="tx1"/>
                </a:solidFill>
                <a:ea typeface="Microsoft YaHei"/>
                <a:cs typeface="Arial"/>
              </a:rPr>
              <a:t> - 35 participantes</a:t>
            </a:r>
          </a:p>
          <a:p>
            <a:r>
              <a:rPr lang="pt-BR" sz="1500" b="1" dirty="0">
                <a:solidFill>
                  <a:schemeClr val="tx1"/>
                </a:solidFill>
                <a:ea typeface="Microsoft YaHei"/>
                <a:cs typeface="Arial"/>
              </a:rPr>
              <a:t>2</a:t>
            </a:r>
            <a:r>
              <a:rPr lang="pt-BR" sz="1500" dirty="0">
                <a:solidFill>
                  <a:schemeClr val="tx1"/>
                </a:solidFill>
                <a:ea typeface="Microsoft YaHei"/>
                <a:cs typeface="Arial"/>
              </a:rPr>
              <a:t> – </a:t>
            </a:r>
            <a:r>
              <a:rPr lang="pt-BR" sz="1500" dirty="0">
                <a:solidFill>
                  <a:schemeClr val="tx1"/>
                </a:solidFill>
                <a:ea typeface="+mn-lt"/>
                <a:cs typeface="+mn-lt"/>
              </a:rPr>
              <a:t>23/01/2024 - </a:t>
            </a:r>
            <a:r>
              <a:rPr lang="pt-BR" sz="1500" dirty="0" err="1">
                <a:solidFill>
                  <a:schemeClr val="tx1"/>
                </a:solidFill>
                <a:ea typeface="Microsoft YaHei"/>
                <a:cs typeface="Arial"/>
              </a:rPr>
              <a:t>Hemovigilância</a:t>
            </a:r>
            <a:r>
              <a:rPr lang="pt-BR" sz="1500" dirty="0">
                <a:solidFill>
                  <a:schemeClr val="tx1"/>
                </a:solidFill>
                <a:ea typeface="Microsoft YaHei"/>
                <a:cs typeface="Arial"/>
              </a:rPr>
              <a:t> : Qualificação do </a:t>
            </a:r>
            <a:r>
              <a:rPr lang="pt-BR" sz="1500" dirty="0">
                <a:solidFill>
                  <a:schemeClr val="tx1"/>
                </a:solidFill>
                <a:ea typeface="+mn-lt"/>
                <a:cs typeface="+mn-lt"/>
              </a:rPr>
              <a:t> Ato </a:t>
            </a:r>
            <a:r>
              <a:rPr lang="pt-BR" sz="1500" dirty="0" err="1">
                <a:solidFill>
                  <a:schemeClr val="tx1"/>
                </a:solidFill>
                <a:ea typeface="+mn-lt"/>
                <a:cs typeface="+mn-lt"/>
              </a:rPr>
              <a:t>transfusional</a:t>
            </a:r>
            <a:r>
              <a:rPr lang="pt-BR" sz="1500" dirty="0">
                <a:solidFill>
                  <a:schemeClr val="tx1"/>
                </a:solidFill>
                <a:ea typeface="+mn-lt"/>
                <a:cs typeface="+mn-lt"/>
              </a:rPr>
              <a:t> </a:t>
            </a:r>
            <a:r>
              <a:rPr lang="pt-BR" sz="1500" dirty="0">
                <a:solidFill>
                  <a:schemeClr val="tx1"/>
                </a:solidFill>
                <a:ea typeface="Microsoft YaHei"/>
                <a:cs typeface="Arial"/>
              </a:rPr>
              <a:t> - 24 participantes</a:t>
            </a:r>
          </a:p>
          <a:p>
            <a:r>
              <a:rPr lang="pt-BR" sz="1500" b="1" dirty="0">
                <a:solidFill>
                  <a:schemeClr val="tx1"/>
                </a:solidFill>
                <a:ea typeface="Microsoft YaHei"/>
                <a:cs typeface="Arial"/>
              </a:rPr>
              <a:t>3</a:t>
            </a:r>
            <a:r>
              <a:rPr lang="pt-BR" sz="1500" dirty="0">
                <a:solidFill>
                  <a:schemeClr val="tx1"/>
                </a:solidFill>
                <a:ea typeface="Microsoft YaHei"/>
                <a:cs typeface="Arial"/>
              </a:rPr>
              <a:t> – </a:t>
            </a:r>
            <a:r>
              <a:rPr lang="pt-BR" sz="1500" dirty="0">
                <a:solidFill>
                  <a:schemeClr val="tx1"/>
                </a:solidFill>
                <a:ea typeface="+mn-lt"/>
                <a:cs typeface="+mn-lt"/>
              </a:rPr>
              <a:t>26/02/2024 - Treinamento ética profissional</a:t>
            </a:r>
            <a:r>
              <a:rPr lang="pt-BR" sz="1500" dirty="0">
                <a:solidFill>
                  <a:schemeClr val="tx1"/>
                </a:solidFill>
                <a:ea typeface="Microsoft YaHei"/>
                <a:cs typeface="Arial"/>
              </a:rPr>
              <a:t> - 18 participantes</a:t>
            </a:r>
          </a:p>
          <a:p>
            <a:r>
              <a:rPr lang="pt-BR" sz="1500" b="1" dirty="0">
                <a:solidFill>
                  <a:schemeClr val="tx1"/>
                </a:solidFill>
                <a:ea typeface="+mn-lt"/>
                <a:cs typeface="+mn-lt"/>
              </a:rPr>
              <a:t>4</a:t>
            </a:r>
            <a:r>
              <a:rPr lang="pt-BR" sz="1500" dirty="0">
                <a:solidFill>
                  <a:schemeClr val="tx1"/>
                </a:solidFill>
                <a:ea typeface="+mn-lt"/>
                <a:cs typeface="+mn-lt"/>
              </a:rPr>
              <a:t> – 02/02/2024 - Oficina de </a:t>
            </a:r>
            <a:r>
              <a:rPr lang="pt-BR" sz="1500" dirty="0">
                <a:solidFill>
                  <a:schemeClr val="tx1"/>
                </a:solidFill>
                <a:ea typeface="Microsoft YaHei"/>
                <a:cs typeface="Arial"/>
              </a:rPr>
              <a:t>Preenchimento da declaração de óbito - 12 participantes</a:t>
            </a:r>
          </a:p>
          <a:p>
            <a:r>
              <a:rPr lang="pt-BR" sz="1500" b="1" dirty="0">
                <a:solidFill>
                  <a:schemeClr val="tx1"/>
                </a:solidFill>
                <a:ea typeface="Microsoft YaHei"/>
                <a:cs typeface="Arial"/>
              </a:rPr>
              <a:t>5</a:t>
            </a:r>
            <a:r>
              <a:rPr lang="pt-BR" sz="1500" dirty="0">
                <a:solidFill>
                  <a:schemeClr val="tx1"/>
                </a:solidFill>
                <a:ea typeface="Microsoft YaHei"/>
                <a:cs typeface="Arial"/>
              </a:rPr>
              <a:t> – </a:t>
            </a:r>
            <a:r>
              <a:rPr lang="pt-BR" sz="1500" dirty="0">
                <a:solidFill>
                  <a:schemeClr val="tx1"/>
                </a:solidFill>
                <a:ea typeface="+mn-lt"/>
                <a:cs typeface="+mn-lt"/>
              </a:rPr>
              <a:t>29/02/2024 - Abordagem Sistemática da criança gravemente enferma </a:t>
            </a:r>
            <a:r>
              <a:rPr lang="pt-BR" sz="1500" dirty="0">
                <a:solidFill>
                  <a:schemeClr val="tx1"/>
                </a:solidFill>
                <a:ea typeface="Microsoft YaHei"/>
                <a:cs typeface="Arial"/>
              </a:rPr>
              <a:t> - 53 participantes</a:t>
            </a:r>
          </a:p>
          <a:p>
            <a:r>
              <a:rPr lang="pt-BR" sz="1500" b="1" dirty="0">
                <a:solidFill>
                  <a:schemeClr val="tx1"/>
                </a:solidFill>
                <a:ea typeface="Microsoft YaHei"/>
                <a:cs typeface="Arial"/>
              </a:rPr>
              <a:t>6</a:t>
            </a:r>
            <a:r>
              <a:rPr lang="pt-BR" sz="1500" dirty="0">
                <a:solidFill>
                  <a:schemeClr val="tx1"/>
                </a:solidFill>
                <a:ea typeface="Microsoft YaHei"/>
                <a:cs typeface="Arial"/>
              </a:rPr>
              <a:t> – </a:t>
            </a:r>
            <a:r>
              <a:rPr lang="pt-BR" sz="1500" dirty="0">
                <a:solidFill>
                  <a:schemeClr val="tx1"/>
                </a:solidFill>
                <a:ea typeface="+mn-lt"/>
                <a:cs typeface="+mn-lt"/>
              </a:rPr>
              <a:t>29/02/2024 - Identificação e tratamento do desconforto respiratório agudo</a:t>
            </a:r>
            <a:r>
              <a:rPr lang="pt-BR" sz="1500" dirty="0">
                <a:solidFill>
                  <a:schemeClr val="tx1"/>
                </a:solidFill>
                <a:ea typeface="Microsoft YaHei"/>
                <a:cs typeface="Arial"/>
              </a:rPr>
              <a:t> - 40 participantes</a:t>
            </a:r>
          </a:p>
          <a:p>
            <a:r>
              <a:rPr lang="pt-BR" sz="1500" b="1" dirty="0">
                <a:solidFill>
                  <a:schemeClr val="tx1"/>
                </a:solidFill>
                <a:ea typeface="Microsoft YaHei"/>
                <a:cs typeface="Arial"/>
              </a:rPr>
              <a:t>7</a:t>
            </a:r>
            <a:r>
              <a:rPr lang="pt-BR" sz="1500" dirty="0">
                <a:solidFill>
                  <a:schemeClr val="tx1"/>
                </a:solidFill>
                <a:ea typeface="Microsoft YaHei"/>
                <a:cs typeface="Arial"/>
              </a:rPr>
              <a:t> – </a:t>
            </a:r>
            <a:r>
              <a:rPr lang="pt-BR" sz="1500" dirty="0">
                <a:solidFill>
                  <a:schemeClr val="tx1"/>
                </a:solidFill>
                <a:ea typeface="+mn-lt"/>
                <a:cs typeface="+mn-lt"/>
              </a:rPr>
              <a:t>29/02/2024 - Verificação e avaliação dos Sinais Vitais e do Escore de Alerta Pediátrico</a:t>
            </a:r>
            <a:r>
              <a:rPr lang="pt-BR" sz="1500" dirty="0">
                <a:solidFill>
                  <a:schemeClr val="tx1"/>
                </a:solidFill>
                <a:ea typeface="Microsoft YaHei"/>
                <a:cs typeface="Arial"/>
              </a:rPr>
              <a:t> - 43 participantes</a:t>
            </a:r>
          </a:p>
          <a:p>
            <a:r>
              <a:rPr lang="pt-BR" sz="1500" b="1" dirty="0">
                <a:solidFill>
                  <a:schemeClr val="tx1"/>
                </a:solidFill>
                <a:ea typeface="Microsoft YaHei"/>
                <a:cs typeface="Arial"/>
              </a:rPr>
              <a:t>8</a:t>
            </a:r>
            <a:r>
              <a:rPr lang="pt-BR" sz="1500" dirty="0">
                <a:solidFill>
                  <a:schemeClr val="tx1"/>
                </a:solidFill>
                <a:ea typeface="Microsoft YaHei"/>
                <a:cs typeface="Arial"/>
              </a:rPr>
              <a:t> – </a:t>
            </a:r>
            <a:r>
              <a:rPr lang="pt-BR" sz="1500" dirty="0">
                <a:solidFill>
                  <a:schemeClr val="tx1"/>
                </a:solidFill>
                <a:ea typeface="+mn-lt"/>
                <a:cs typeface="+mn-lt"/>
              </a:rPr>
              <a:t>01, 08, 15 e 22/03/2024  - Políticas de Faturamento hospitalar </a:t>
            </a:r>
            <a:r>
              <a:rPr lang="pt-BR" sz="1500" dirty="0">
                <a:solidFill>
                  <a:schemeClr val="tx1"/>
                </a:solidFill>
                <a:ea typeface="Microsoft YaHei"/>
                <a:cs typeface="Arial"/>
              </a:rPr>
              <a:t>- 12 participantes</a:t>
            </a:r>
          </a:p>
          <a:p>
            <a:r>
              <a:rPr lang="pt-BR" sz="1500" b="1" dirty="0">
                <a:solidFill>
                  <a:schemeClr val="tx1"/>
                </a:solidFill>
                <a:ea typeface="Microsoft YaHei"/>
                <a:cs typeface="Arial"/>
              </a:rPr>
              <a:t>9</a:t>
            </a:r>
            <a:r>
              <a:rPr lang="pt-BR" sz="1500" dirty="0">
                <a:solidFill>
                  <a:schemeClr val="tx1"/>
                </a:solidFill>
                <a:ea typeface="Microsoft YaHei"/>
                <a:cs typeface="Arial"/>
              </a:rPr>
              <a:t> – </a:t>
            </a:r>
            <a:r>
              <a:rPr lang="pt-BR" sz="1500" dirty="0">
                <a:solidFill>
                  <a:schemeClr val="tx1"/>
                </a:solidFill>
                <a:ea typeface="+mn-lt"/>
                <a:cs typeface="+mn-lt"/>
              </a:rPr>
              <a:t>20/03/2024 - Disfagia</a:t>
            </a:r>
            <a:r>
              <a:rPr lang="pt-BR" sz="1500" dirty="0">
                <a:solidFill>
                  <a:schemeClr val="tx1"/>
                </a:solidFill>
                <a:ea typeface="Microsoft YaHei"/>
                <a:cs typeface="Arial"/>
              </a:rPr>
              <a:t> - 12 participantes</a:t>
            </a:r>
          </a:p>
          <a:p>
            <a:r>
              <a:rPr lang="pt-BR" sz="1500" dirty="0">
                <a:solidFill>
                  <a:schemeClr val="tx1"/>
                </a:solidFill>
                <a:ea typeface="Microsoft YaHei"/>
                <a:cs typeface="Arial"/>
              </a:rPr>
              <a:t>10 – </a:t>
            </a:r>
            <a:r>
              <a:rPr lang="pt-BR" sz="1500" dirty="0">
                <a:solidFill>
                  <a:schemeClr val="tx1"/>
                </a:solidFill>
                <a:ea typeface="+mn-lt"/>
                <a:cs typeface="+mn-lt"/>
              </a:rPr>
              <a:t>11, 12 e 16/04/2024 - Blitz higienização das mãos e adorno zero </a:t>
            </a:r>
            <a:r>
              <a:rPr lang="pt-BR" sz="1500" dirty="0">
                <a:solidFill>
                  <a:schemeClr val="tx1"/>
                </a:solidFill>
                <a:ea typeface="Microsoft YaHei"/>
                <a:cs typeface="Arial"/>
              </a:rPr>
              <a:t>- 24 participantes</a:t>
            </a:r>
          </a:p>
          <a:p>
            <a:r>
              <a:rPr lang="pt-BR" sz="1500" b="1" dirty="0">
                <a:solidFill>
                  <a:schemeClr val="tx1"/>
                </a:solidFill>
                <a:ea typeface="Microsoft YaHei"/>
                <a:cs typeface="Arial"/>
              </a:rPr>
              <a:t>11</a:t>
            </a:r>
            <a:r>
              <a:rPr lang="pt-BR" sz="1500" dirty="0">
                <a:solidFill>
                  <a:schemeClr val="tx1"/>
                </a:solidFill>
                <a:ea typeface="Microsoft YaHei"/>
                <a:cs typeface="Arial"/>
              </a:rPr>
              <a:t> – </a:t>
            </a:r>
            <a:r>
              <a:rPr lang="pt-BR" sz="1500" dirty="0">
                <a:solidFill>
                  <a:schemeClr val="tx1"/>
                </a:solidFill>
                <a:ea typeface="+mn-lt"/>
                <a:cs typeface="+mn-lt"/>
              </a:rPr>
              <a:t>16/04/2024 - Ventilação Mecânica em Pediatria</a:t>
            </a:r>
            <a:r>
              <a:rPr lang="pt-BR" sz="1500" dirty="0">
                <a:solidFill>
                  <a:schemeClr val="tx1"/>
                </a:solidFill>
                <a:ea typeface="Microsoft YaHei"/>
                <a:cs typeface="Arial"/>
              </a:rPr>
              <a:t> - 18 participantes</a:t>
            </a:r>
          </a:p>
          <a:p>
            <a:r>
              <a:rPr lang="pt-BR" sz="1500" b="1" dirty="0">
                <a:solidFill>
                  <a:schemeClr val="tx1"/>
                </a:solidFill>
              </a:rPr>
              <a:t>12</a:t>
            </a:r>
            <a:r>
              <a:rPr lang="pt-BR" sz="1500" dirty="0">
                <a:solidFill>
                  <a:schemeClr val="tx1"/>
                </a:solidFill>
              </a:rPr>
              <a:t> – 22/04/2024 - </a:t>
            </a:r>
            <a:r>
              <a:rPr lang="pt-BR" sz="1500" dirty="0">
                <a:solidFill>
                  <a:schemeClr val="tx1"/>
                </a:solidFill>
                <a:ea typeface="+mn-lt"/>
                <a:cs typeface="+mn-lt"/>
              </a:rPr>
              <a:t>Caminhos para atenção diferenciada aos povos indígenas – 42 participantes.</a:t>
            </a:r>
          </a:p>
          <a:p>
            <a:pPr algn="r"/>
            <a:r>
              <a:rPr lang="pt-BR" sz="1500" b="1" dirty="0">
                <a:solidFill>
                  <a:schemeClr val="tx1"/>
                </a:solidFill>
                <a:ea typeface="Microsoft YaHei"/>
                <a:cs typeface="Arial"/>
              </a:rPr>
              <a:t>Total de participantes capacitados: 333</a:t>
            </a:r>
          </a:p>
        </p:txBody>
      </p:sp>
    </p:spTree>
    <p:extLst>
      <p:ext uri="{BB962C8B-B14F-4D97-AF65-F5344CB8AC3E}">
        <p14:creationId xmlns:p14="http://schemas.microsoft.com/office/powerpoint/2010/main" val="273980577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BF2B68BD-60FD-C41E-AF35-47E0EC5F619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13379408"/>
              </p:ext>
            </p:extLst>
          </p:nvPr>
        </p:nvGraphicFramePr>
        <p:xfrm>
          <a:off x="2063552" y="1274513"/>
          <a:ext cx="8064896" cy="28078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09982756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06;p15">
            <a:extLst>
              <a:ext uri="{FF2B5EF4-FFF2-40B4-BE49-F238E27FC236}">
                <a16:creationId xmlns:a16="http://schemas.microsoft.com/office/drawing/2014/main" id="{3A5C1A4D-9553-65E5-9FB7-9EDC6C60B545}"/>
              </a:ext>
            </a:extLst>
          </p:cNvPr>
          <p:cNvSpPr txBox="1"/>
          <p:nvPr/>
        </p:nvSpPr>
        <p:spPr>
          <a:xfrm>
            <a:off x="0" y="8579"/>
            <a:ext cx="12192000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pt-BR" sz="2400" b="1" dirty="0">
                <a:solidFill>
                  <a:srgbClr val="00B0F0"/>
                </a:solidFill>
                <a:latin typeface="+mj-lt"/>
                <a:ea typeface="Arial Black"/>
                <a:cs typeface="Arial Black"/>
                <a:sym typeface="Arial Black"/>
              </a:rPr>
              <a:t>VIGILÂNCIA EM SAÚDE</a:t>
            </a:r>
          </a:p>
          <a:p>
            <a:pPr algn="ctr"/>
            <a:r>
              <a:rPr lang="pt-BR" sz="2000" b="1" dirty="0">
                <a:solidFill>
                  <a:srgbClr val="212529"/>
                </a:solidFill>
                <a:latin typeface="+mj-lt"/>
              </a:rPr>
              <a:t> PREFEITURA LANÇA “CASTRA MÓVEL” PARA REALIZAÇÃO DE ESTERILIZAÇÃO CIRÚRGICA </a:t>
            </a:r>
          </a:p>
          <a:p>
            <a:pPr algn="ctr"/>
            <a:r>
              <a:rPr lang="pt-BR" sz="2000" b="1" dirty="0">
                <a:solidFill>
                  <a:srgbClr val="212529"/>
                </a:solidFill>
                <a:latin typeface="+mj-lt"/>
              </a:rPr>
              <a:t>DE CANINOS E FELINOS DE TUTORES DE BAIXA RENDA - </a:t>
            </a:r>
            <a:r>
              <a:rPr lang="pt-BR" sz="2000" dirty="0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(05/01/2024)</a:t>
            </a:r>
            <a:endParaRPr lang="pt-BR" sz="2000" b="0" u="none" dirty="0">
              <a:solidFill>
                <a:schemeClr val="dk1"/>
              </a:solidFill>
              <a:latin typeface="+mj-lt"/>
              <a:ea typeface="Arial"/>
              <a:cs typeface="Arial"/>
              <a:sym typeface="Arial"/>
            </a:endParaRPr>
          </a:p>
        </p:txBody>
      </p:sp>
      <p:sp>
        <p:nvSpPr>
          <p:cNvPr id="15" name="Google Shape;107;p15">
            <a:extLst>
              <a:ext uri="{FF2B5EF4-FFF2-40B4-BE49-F238E27FC236}">
                <a16:creationId xmlns:a16="http://schemas.microsoft.com/office/drawing/2014/main" id="{DA0BE148-97B6-1577-65B6-39AA57C09370}"/>
              </a:ext>
            </a:extLst>
          </p:cNvPr>
          <p:cNvSpPr txBox="1"/>
          <p:nvPr/>
        </p:nvSpPr>
        <p:spPr>
          <a:xfrm>
            <a:off x="5109882" y="3484625"/>
            <a:ext cx="7082118" cy="2585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pt-BR" b="1" dirty="0">
                <a:solidFill>
                  <a:srgbClr val="212529"/>
                </a:solidFill>
              </a:rPr>
              <a:t>Lançamento Castra Móvel </a:t>
            </a:r>
          </a:p>
          <a:p>
            <a:pPr algn="just"/>
            <a:r>
              <a:rPr lang="pt-BR" dirty="0"/>
              <a:t>Prefeito Arthur Henrique lançou o “Castra Móvel” para atender cães e gatos com serviços de castração e chipagem gratuita. </a:t>
            </a:r>
          </a:p>
          <a:p>
            <a:pPr algn="just"/>
            <a:r>
              <a:rPr lang="pt-BR" dirty="0"/>
              <a:t>O veículo é itinerante, ficando em cada bairro em média 30 dias. Os locais que recebem o Castra Móvel são definidos conforme a demanda da população.</a:t>
            </a:r>
          </a:p>
          <a:p>
            <a:pPr algn="just"/>
            <a:endParaRPr lang="pt-BR" dirty="0"/>
          </a:p>
          <a:p>
            <a:pPr algn="just"/>
            <a:r>
              <a:rPr lang="pt-BR" b="1" dirty="0"/>
              <a:t>416 </a:t>
            </a:r>
            <a:r>
              <a:rPr lang="pt-BR" dirty="0"/>
              <a:t>procedimentos cirúrgicos - Castra Móvel</a:t>
            </a:r>
          </a:p>
          <a:p>
            <a:pPr algn="just"/>
            <a:r>
              <a:rPr lang="pt-BR" b="1" dirty="0"/>
              <a:t>580</a:t>
            </a:r>
            <a:r>
              <a:rPr lang="pt-BR" dirty="0"/>
              <a:t> procedimentos cirúrgicos -  Clinicas Credenciadas</a:t>
            </a:r>
            <a:endParaRPr lang="pt-BR" b="1" dirty="0"/>
          </a:p>
        </p:txBody>
      </p:sp>
      <p:pic>
        <p:nvPicPr>
          <p:cNvPr id="1026" name="Picture 2" descr="https://boavista.rr.gov.br/storage/Noticias/53443402382_9281038a25_k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4174" y="1085757"/>
            <a:ext cx="4300395" cy="2306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boavista.rr.gov.br/storage/Noticias/53444332341_3eb623ffe7_k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255" y="3585574"/>
            <a:ext cx="4613627" cy="2418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763"/>
          <a:stretch/>
        </p:blipFill>
        <p:spPr>
          <a:xfrm>
            <a:off x="496255" y="1085763"/>
            <a:ext cx="4613627" cy="2308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75000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06;p15">
            <a:extLst>
              <a:ext uri="{FF2B5EF4-FFF2-40B4-BE49-F238E27FC236}">
                <a16:creationId xmlns:a16="http://schemas.microsoft.com/office/drawing/2014/main" id="{3A5C1A4D-9553-65E5-9FB7-9EDC6C60B545}"/>
              </a:ext>
            </a:extLst>
          </p:cNvPr>
          <p:cNvSpPr txBox="1"/>
          <p:nvPr/>
        </p:nvSpPr>
        <p:spPr>
          <a:xfrm>
            <a:off x="0" y="12160"/>
            <a:ext cx="12192000" cy="10771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pt-BR" sz="2400" b="1" dirty="0">
                <a:solidFill>
                  <a:srgbClr val="00B0F0"/>
                </a:solidFill>
                <a:latin typeface="+mj-lt"/>
                <a:ea typeface="Arial Black"/>
                <a:cs typeface="Arial Black"/>
                <a:sym typeface="Arial Black"/>
              </a:rPr>
              <a:t>VIGILÂNCIA EM SAÚDE</a:t>
            </a:r>
          </a:p>
          <a:p>
            <a:pPr algn="ctr"/>
            <a:r>
              <a:rPr lang="pt-BR" sz="2000" b="1" dirty="0">
                <a:latin typeface="+mj-lt"/>
              </a:rPr>
              <a:t>QDENGA - BOA VISTA RECEBE DO MINISTÉRIO DA SAÚDE </a:t>
            </a:r>
          </a:p>
          <a:p>
            <a:pPr algn="ctr"/>
            <a:r>
              <a:rPr lang="pt-BR" sz="2000" b="1" dirty="0">
                <a:latin typeface="+mj-lt"/>
              </a:rPr>
              <a:t>DOSES DE VACINAÇÃO CONTRA DENGUE </a:t>
            </a:r>
            <a:r>
              <a:rPr lang="pt-BR" sz="2000" i="1" dirty="0">
                <a:latin typeface="+mj-lt"/>
                <a:ea typeface="Arial"/>
                <a:cs typeface="Arial"/>
                <a:sym typeface="Arial"/>
              </a:rPr>
              <a:t>(28/02/2024) </a:t>
            </a:r>
            <a:endParaRPr lang="pt-BR" sz="2000" b="0" i="1" u="none" dirty="0">
              <a:latin typeface="+mj-lt"/>
              <a:ea typeface="Arial"/>
              <a:cs typeface="Arial"/>
              <a:sym typeface="Arial"/>
            </a:endParaRPr>
          </a:p>
        </p:txBody>
      </p:sp>
      <p:sp>
        <p:nvSpPr>
          <p:cNvPr id="15" name="Google Shape;107;p15">
            <a:extLst>
              <a:ext uri="{FF2B5EF4-FFF2-40B4-BE49-F238E27FC236}">
                <a16:creationId xmlns:a16="http://schemas.microsoft.com/office/drawing/2014/main" id="{DA0BE148-97B6-1577-65B6-39AA57C09370}"/>
              </a:ext>
            </a:extLst>
          </p:cNvPr>
          <p:cNvSpPr txBox="1"/>
          <p:nvPr/>
        </p:nvSpPr>
        <p:spPr>
          <a:xfrm>
            <a:off x="4897925" y="3647184"/>
            <a:ext cx="6835366" cy="1754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pt-BR" b="1" dirty="0"/>
              <a:t>Local: </a:t>
            </a:r>
            <a:r>
              <a:rPr lang="pt-BR" dirty="0"/>
              <a:t>CMI</a:t>
            </a:r>
          </a:p>
          <a:p>
            <a:pPr algn="just"/>
            <a:r>
              <a:rPr lang="pt-BR" b="1" dirty="0"/>
              <a:t>Público-alvo: </a:t>
            </a:r>
            <a:r>
              <a:rPr lang="pt-BR" dirty="0"/>
              <a:t>Crianças com idade entre 10 e 14 anos </a:t>
            </a:r>
          </a:p>
          <a:p>
            <a:pPr algn="just"/>
            <a:endParaRPr lang="pt-BR" dirty="0"/>
          </a:p>
          <a:p>
            <a:pPr algn="just"/>
            <a:r>
              <a:rPr lang="pt-BR" b="1" dirty="0"/>
              <a:t>Objetivo: </a:t>
            </a:r>
            <a:r>
              <a:rPr lang="pt-BR" dirty="0"/>
              <a:t>Realizar vacinação contra a dengue em crianças de 10 e 14</a:t>
            </a:r>
          </a:p>
          <a:p>
            <a:pPr algn="just"/>
            <a:r>
              <a:rPr lang="pt-BR" dirty="0"/>
              <a:t>O Ministério da Saúde (MS) enviou </a:t>
            </a:r>
            <a:r>
              <a:rPr lang="pt-BR" b="1" dirty="0"/>
              <a:t>13.840 mil doses </a:t>
            </a:r>
            <a:r>
              <a:rPr lang="pt-BR" dirty="0"/>
              <a:t>do imunizante </a:t>
            </a:r>
            <a:r>
              <a:rPr lang="pt-BR" dirty="0" err="1"/>
              <a:t>Qdenga</a:t>
            </a:r>
            <a:r>
              <a:rPr lang="pt-BR" dirty="0"/>
              <a:t> ao município de Boa Vista</a:t>
            </a:r>
          </a:p>
        </p:txBody>
      </p:sp>
      <p:pic>
        <p:nvPicPr>
          <p:cNvPr id="10242" name="Picture 2" descr="https://boavista.rr.gov.br/storage/Noticias/2024/FEVEREIRO/53555524687_304a5425da_k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37"/>
          <a:stretch/>
        </p:blipFill>
        <p:spPr bwMode="auto">
          <a:xfrm>
            <a:off x="1013013" y="1283650"/>
            <a:ext cx="3496897" cy="2337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s://boavista.rr.gov.br/storage/Noticias/2024/FEVEREIRO/WhatsApp%20Image%202024-02-28%20at%2011_14_41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3467" y="1221629"/>
            <a:ext cx="4268728" cy="2308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https://boavista.rr.gov.br/storage/Noticias/2024/FEVEREIRO/53555580837_14f66d90c6_k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15"/>
          <a:stretch/>
        </p:blipFill>
        <p:spPr bwMode="auto">
          <a:xfrm>
            <a:off x="1013013" y="3833026"/>
            <a:ext cx="3496897" cy="1741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966610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06;p15">
            <a:extLst>
              <a:ext uri="{FF2B5EF4-FFF2-40B4-BE49-F238E27FC236}">
                <a16:creationId xmlns:a16="http://schemas.microsoft.com/office/drawing/2014/main" id="{3A5C1A4D-9553-65E5-9FB7-9EDC6C60B545}"/>
              </a:ext>
            </a:extLst>
          </p:cNvPr>
          <p:cNvSpPr txBox="1"/>
          <p:nvPr/>
        </p:nvSpPr>
        <p:spPr>
          <a:xfrm>
            <a:off x="0" y="9162"/>
            <a:ext cx="12192000" cy="7694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pt-BR" sz="2400" b="1" dirty="0">
                <a:solidFill>
                  <a:srgbClr val="00B0F0"/>
                </a:solidFill>
                <a:ea typeface="Arial Black"/>
                <a:cs typeface="Arial Black"/>
                <a:sym typeface="Arial Black"/>
              </a:rPr>
              <a:t>VIGILÂNCIA EM SAÚDE e ATENÇÃO PRIMÁRIA</a:t>
            </a:r>
          </a:p>
          <a:p>
            <a:pPr algn="ctr"/>
            <a:r>
              <a:rPr lang="pt-BR" sz="2000" b="1" dirty="0"/>
              <a:t>BOA VISTA INICIA A  VACINAÇÃO CONTRA A DENGUE COM DOIS PONTOS FIXOS E NAS ESCOLA - </a:t>
            </a:r>
            <a:r>
              <a:rPr lang="pt-BR" sz="2000" i="1" dirty="0">
                <a:ea typeface="Arial"/>
                <a:cs typeface="Arial"/>
                <a:sym typeface="Arial"/>
              </a:rPr>
              <a:t>(29/02/2024</a:t>
            </a:r>
            <a:r>
              <a:rPr lang="pt-BR" i="1" dirty="0">
                <a:ea typeface="Arial"/>
                <a:cs typeface="Arial"/>
                <a:sym typeface="Arial"/>
              </a:rPr>
              <a:t>) </a:t>
            </a:r>
            <a:endParaRPr lang="pt-BR" b="0" i="1" u="none" dirty="0">
              <a:ea typeface="Arial"/>
              <a:cs typeface="Arial"/>
              <a:sym typeface="Arial"/>
            </a:endParaRPr>
          </a:p>
        </p:txBody>
      </p:sp>
      <p:sp>
        <p:nvSpPr>
          <p:cNvPr id="15" name="Google Shape;107;p15">
            <a:extLst>
              <a:ext uri="{FF2B5EF4-FFF2-40B4-BE49-F238E27FC236}">
                <a16:creationId xmlns:a16="http://schemas.microsoft.com/office/drawing/2014/main" id="{DA0BE148-97B6-1577-65B6-39AA57C09370}"/>
              </a:ext>
            </a:extLst>
          </p:cNvPr>
          <p:cNvSpPr txBox="1"/>
          <p:nvPr/>
        </p:nvSpPr>
        <p:spPr>
          <a:xfrm>
            <a:off x="6096000" y="1881815"/>
            <a:ext cx="5049247" cy="2585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/>
            <a:r>
              <a:rPr lang="pt-BR" b="1" dirty="0"/>
              <a:t>Local: </a:t>
            </a:r>
            <a:r>
              <a:rPr lang="pt-BR" dirty="0"/>
              <a:t>Terminal Luiz Canuto Chaves e Parque Germano Augusto Sampaio</a:t>
            </a:r>
          </a:p>
          <a:p>
            <a:pPr algn="just"/>
            <a:endParaRPr lang="pt-BR" u="sng" dirty="0"/>
          </a:p>
          <a:p>
            <a:pPr algn="just"/>
            <a:r>
              <a:rPr lang="pt-BR" b="1" dirty="0"/>
              <a:t>Público-alvo: </a:t>
            </a:r>
            <a:r>
              <a:rPr lang="pt-BR" dirty="0"/>
              <a:t>Crianças com idade de 10 e 14 anos </a:t>
            </a:r>
          </a:p>
          <a:p>
            <a:pPr algn="just"/>
            <a:endParaRPr lang="pt-BR" dirty="0"/>
          </a:p>
          <a:p>
            <a:pPr algn="just"/>
            <a:r>
              <a:rPr lang="pt-BR" b="1" dirty="0"/>
              <a:t>Objetivo: </a:t>
            </a:r>
            <a:r>
              <a:rPr lang="pt-BR" dirty="0"/>
              <a:t>Realizar vacinação contra a dengue</a:t>
            </a:r>
          </a:p>
          <a:p>
            <a:pPr algn="just"/>
            <a:endParaRPr lang="pt-BR" dirty="0"/>
          </a:p>
          <a:p>
            <a:pPr algn="just"/>
            <a:r>
              <a:rPr lang="pt-BR" b="1" dirty="0"/>
              <a:t>Total de doses aplicadas : 3.598 </a:t>
            </a:r>
            <a:r>
              <a:rPr lang="pt-BR" dirty="0"/>
              <a:t>até 30/04/2024</a:t>
            </a:r>
          </a:p>
          <a:p>
            <a:pPr algn="just"/>
            <a:endParaRPr lang="pt-BR" dirty="0"/>
          </a:p>
        </p:txBody>
      </p:sp>
      <p:pic>
        <p:nvPicPr>
          <p:cNvPr id="11270" name="Picture 6" descr="https://boavista.rr.gov.br/storage/Noticias/2024/FEVEREIRO/53559690978_c0894c34fc_k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0788" y="808873"/>
            <a:ext cx="4326006" cy="2365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https://boavista.rr.gov.br/storage/Noticias/2024/MARCO/53567236011_a9482bd9fa_k.jpg">
            <a:extLst>
              <a:ext uri="{FF2B5EF4-FFF2-40B4-BE49-F238E27FC236}">
                <a16:creationId xmlns:a16="http://schemas.microsoft.com/office/drawing/2014/main" id="{468BDDE8-9AEB-E174-63B6-10EBD21736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0787" y="3472242"/>
            <a:ext cx="4326006" cy="2576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941008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06;p15">
            <a:extLst>
              <a:ext uri="{FF2B5EF4-FFF2-40B4-BE49-F238E27FC236}">
                <a16:creationId xmlns:a16="http://schemas.microsoft.com/office/drawing/2014/main" id="{3A5C1A4D-9553-65E5-9FB7-9EDC6C60B545}"/>
              </a:ext>
            </a:extLst>
          </p:cNvPr>
          <p:cNvSpPr txBox="1"/>
          <p:nvPr/>
        </p:nvSpPr>
        <p:spPr>
          <a:xfrm>
            <a:off x="0" y="8626"/>
            <a:ext cx="12192000" cy="7478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pt-BR" sz="2400" b="1" dirty="0">
                <a:solidFill>
                  <a:srgbClr val="00B0F0"/>
                </a:solidFill>
                <a:latin typeface="+mj-lt"/>
                <a:ea typeface="Arial Black"/>
                <a:cs typeface="Arial Black"/>
                <a:sym typeface="Arial Black"/>
              </a:rPr>
              <a:t>VIGILÂNCIA EM SAÚDE</a:t>
            </a:r>
          </a:p>
          <a:p>
            <a:pPr lvl="0" algn="ctr">
              <a:lnSpc>
                <a:spcPct val="93000"/>
              </a:lnSpc>
              <a:buClr>
                <a:schemeClr val="dk1"/>
              </a:buClr>
              <a:buSzPts val="2000"/>
            </a:pPr>
            <a:r>
              <a:rPr lang="pt-BR" sz="2000" b="1" dirty="0">
                <a:latin typeface="+mj-lt"/>
              </a:rPr>
              <a:t>1° </a:t>
            </a:r>
            <a:r>
              <a:rPr lang="pt-BR" sz="2000" b="1" dirty="0"/>
              <a:t>LEVANTAMENTO RÁPIDO DE ÍNDICES PARA </a:t>
            </a:r>
            <a:r>
              <a:rPr lang="pt-BR" sz="2000" b="1" i="1" dirty="0"/>
              <a:t>AEDES AEGYPTI </a:t>
            </a:r>
            <a:r>
              <a:rPr lang="pt-BR" sz="2000" i="1" dirty="0">
                <a:latin typeface="+mj-lt"/>
                <a:ea typeface="Arial"/>
                <a:cs typeface="Arial"/>
                <a:sym typeface="Arial"/>
              </a:rPr>
              <a:t>(27/02/2024) </a:t>
            </a:r>
            <a:endParaRPr lang="pt-BR" sz="2000" b="0" i="1" u="none" dirty="0">
              <a:latin typeface="+mj-lt"/>
              <a:ea typeface="Arial"/>
              <a:cs typeface="Arial"/>
              <a:sym typeface="Arial"/>
            </a:endParaRPr>
          </a:p>
        </p:txBody>
      </p:sp>
      <p:sp>
        <p:nvSpPr>
          <p:cNvPr id="15" name="Google Shape;107;p15">
            <a:extLst>
              <a:ext uri="{FF2B5EF4-FFF2-40B4-BE49-F238E27FC236}">
                <a16:creationId xmlns:a16="http://schemas.microsoft.com/office/drawing/2014/main" id="{DA0BE148-97B6-1577-65B6-39AA57C09370}"/>
              </a:ext>
            </a:extLst>
          </p:cNvPr>
          <p:cNvSpPr txBox="1"/>
          <p:nvPr/>
        </p:nvSpPr>
        <p:spPr>
          <a:xfrm>
            <a:off x="5674659" y="3942181"/>
            <a:ext cx="5901394" cy="2031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/>
            <a:r>
              <a:rPr lang="pt-BR" dirty="0"/>
              <a:t>A Superintendência de Vigilância em Saúde (SVS) realizou e divulgou o resultado do </a:t>
            </a:r>
            <a:r>
              <a:rPr lang="pt-BR" b="1" dirty="0"/>
              <a:t>1º Levantamento Rápido de Índices para Aedes aegypti (</a:t>
            </a:r>
            <a:r>
              <a:rPr lang="pt-BR" b="1" dirty="0" err="1"/>
              <a:t>LIRAa</a:t>
            </a:r>
            <a:r>
              <a:rPr lang="pt-BR" b="1" dirty="0"/>
              <a:t>) </a:t>
            </a:r>
            <a:r>
              <a:rPr lang="pt-BR" dirty="0"/>
              <a:t>de 2024 em Boa Vista. </a:t>
            </a:r>
          </a:p>
          <a:p>
            <a:pPr algn="just"/>
            <a:r>
              <a:rPr lang="pt-BR" dirty="0"/>
              <a:t>De acordo com o resultado, as ações da Prefeitura de Boa Vista </a:t>
            </a:r>
            <a:r>
              <a:rPr lang="pt-BR" b="1" dirty="0"/>
              <a:t>reduziram para 0,8% de infestação predial para o Aedes aegypti</a:t>
            </a:r>
            <a:r>
              <a:rPr lang="pt-BR" dirty="0"/>
              <a:t>, apontando a cidade com </a:t>
            </a:r>
            <a:r>
              <a:rPr lang="pt-BR" b="1" dirty="0"/>
              <a:t>Baixo Risco </a:t>
            </a:r>
            <a:r>
              <a:rPr lang="pt-BR" dirty="0"/>
              <a:t>para transmissão de dengue, </a:t>
            </a:r>
            <a:r>
              <a:rPr lang="pt-BR" dirty="0" err="1"/>
              <a:t>zika</a:t>
            </a:r>
            <a:r>
              <a:rPr lang="pt-BR" dirty="0"/>
              <a:t> e </a:t>
            </a:r>
            <a:r>
              <a:rPr lang="pt-BR" dirty="0" err="1"/>
              <a:t>chikungunya</a:t>
            </a:r>
            <a:r>
              <a:rPr lang="pt-BR" dirty="0"/>
              <a:t>.</a:t>
            </a:r>
          </a:p>
        </p:txBody>
      </p:sp>
      <p:pic>
        <p:nvPicPr>
          <p:cNvPr id="18434" name="Picture 2" descr="https://boavista.rr.gov.br/storage/Noticias/2024/MARCO/53553691536_19156208bc_b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304" y="1267098"/>
            <a:ext cx="4309790" cy="2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https://boavista.rr.gov.br/storage/Noticias/2024/MARCO/53553691621_be1700374c_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6706" y="1267098"/>
            <a:ext cx="5280211" cy="2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6" descr="https://boavista.rr.gov.br/storage/Noticias/2024/MARCO/53553891113_f607038fab_b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304" y="3942181"/>
            <a:ext cx="4309790" cy="2268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985169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6136950" y="436618"/>
            <a:ext cx="611845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</a:pPr>
            <a:r>
              <a:rPr lang="pt-BR" sz="2000" b="1" dirty="0">
                <a:latin typeface="+mj-lt"/>
                <a:ea typeface="Calibri"/>
                <a:cs typeface="Arial" panose="020B0604020202020204" pitchFamily="34" charset="0"/>
                <a:sym typeface="Calibri"/>
              </a:rPr>
              <a:t>CAPACITAÇÃO PARA ACS PARA</a:t>
            </a:r>
          </a:p>
          <a:p>
            <a:pPr lvl="0" algn="ctr">
              <a:spcBef>
                <a:spcPts val="0"/>
              </a:spcBef>
              <a:spcAft>
                <a:spcPts val="0"/>
              </a:spcAft>
            </a:pPr>
            <a:r>
              <a:rPr lang="pt-BR" sz="2000" b="1" dirty="0">
                <a:latin typeface="+mj-lt"/>
                <a:ea typeface="Calibri"/>
                <a:cs typeface="Arial" panose="020B0604020202020204" pitchFamily="34" charset="0"/>
                <a:sym typeface="Calibri"/>
              </a:rPr>
              <a:t> INTEGRAÇÃO COM OS ACE EM AÇÕES DE COMBATE AO </a:t>
            </a:r>
            <a:r>
              <a:rPr lang="pt-BR" sz="2000" b="1" i="1" dirty="0"/>
              <a:t>AEDES AEGYPTI</a:t>
            </a:r>
            <a:endParaRPr lang="pt-BR" sz="2000" i="1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3" name="Google Shape;628;g2d206b358c0_1_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71580" y="1429777"/>
            <a:ext cx="4833099" cy="347720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646;g1ff65264e6a_0_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5255" y="1452282"/>
            <a:ext cx="4356813" cy="345469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tângulo 4"/>
          <p:cNvSpPr/>
          <p:nvPr/>
        </p:nvSpPr>
        <p:spPr>
          <a:xfrm>
            <a:off x="-174166" y="598780"/>
            <a:ext cx="591589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</a:pPr>
            <a:r>
              <a:rPr lang="pt-BR" b="1" dirty="0">
                <a:solidFill>
                  <a:srgbClr val="00B0F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</a:t>
            </a:r>
            <a:r>
              <a:rPr lang="pt-BR" sz="2000" b="1" dirty="0">
                <a:latin typeface="+mj-lt"/>
                <a:ea typeface="Calibri"/>
                <a:cs typeface="Arial" panose="020B0604020202020204" pitchFamily="34" charset="0"/>
                <a:sym typeface="Calibri"/>
              </a:rPr>
              <a:t>BUSCA ATIVA DE PACIENTES COM SUSPEITA </a:t>
            </a:r>
          </a:p>
          <a:p>
            <a:pPr lvl="0" algn="ctr">
              <a:spcBef>
                <a:spcPts val="0"/>
              </a:spcBef>
              <a:spcAft>
                <a:spcPts val="0"/>
              </a:spcAft>
            </a:pPr>
            <a:r>
              <a:rPr lang="pt-BR" sz="2000" b="1" dirty="0">
                <a:latin typeface="+mj-lt"/>
                <a:ea typeface="Calibri"/>
                <a:cs typeface="Arial" panose="020B0604020202020204" pitchFamily="34" charset="0"/>
                <a:sym typeface="Calibri"/>
              </a:rPr>
              <a:t>DA MALÁRIA EM ÁREA DE RISCO</a:t>
            </a:r>
            <a:endParaRPr lang="pt-BR" sz="20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1123099" y="5018640"/>
            <a:ext cx="316473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0"/>
              </a:spcBef>
              <a:spcAft>
                <a:spcPts val="0"/>
              </a:spcAft>
            </a:pPr>
            <a:r>
              <a:rPr lang="pt-BR" b="1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Data :</a:t>
            </a:r>
            <a:r>
              <a:rPr lang="pt-BR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01/03/2024</a:t>
            </a:r>
            <a:endParaRPr lang="pt-BR" dirty="0"/>
          </a:p>
          <a:p>
            <a:pPr lvl="0">
              <a:spcBef>
                <a:spcPts val="0"/>
              </a:spcBef>
              <a:spcAft>
                <a:spcPts val="0"/>
              </a:spcAft>
            </a:pPr>
            <a:r>
              <a:rPr lang="pt-BR" b="1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Local: </a:t>
            </a:r>
            <a:r>
              <a:rPr lang="pt-BR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Área Rural - Bom Intento</a:t>
            </a:r>
            <a:endParaRPr lang="pt-BR" dirty="0"/>
          </a:p>
          <a:p>
            <a:pPr lvl="0">
              <a:spcBef>
                <a:spcPts val="0"/>
              </a:spcBef>
              <a:spcAft>
                <a:spcPts val="0"/>
              </a:spcAft>
            </a:pPr>
            <a:r>
              <a:rPr lang="pt-BR" b="1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Quantitativo: </a:t>
            </a:r>
            <a:r>
              <a:rPr lang="pt-BR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7 residências</a:t>
            </a:r>
            <a:endParaRPr lang="pt-BR" dirty="0">
              <a:solidFill>
                <a:srgbClr val="000000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7371825" y="4965041"/>
            <a:ext cx="436089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0"/>
              </a:spcBef>
              <a:spcAft>
                <a:spcPts val="0"/>
              </a:spcAft>
            </a:pPr>
            <a:r>
              <a:rPr lang="pt-BR" b="1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Data :</a:t>
            </a:r>
            <a:r>
              <a:rPr lang="pt-BR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12/03/2024</a:t>
            </a:r>
            <a:endParaRPr lang="pt-BR" dirty="0"/>
          </a:p>
          <a:p>
            <a:pPr lvl="0">
              <a:spcBef>
                <a:spcPts val="0"/>
              </a:spcBef>
              <a:spcAft>
                <a:spcPts val="0"/>
              </a:spcAft>
            </a:pPr>
            <a:r>
              <a:rPr lang="pt-BR" b="1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Local: </a:t>
            </a:r>
            <a:r>
              <a:rPr lang="pt-BR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Auditório da UFRR</a:t>
            </a:r>
            <a:endParaRPr lang="pt-BR" dirty="0"/>
          </a:p>
          <a:p>
            <a:pPr lvl="0">
              <a:spcBef>
                <a:spcPts val="0"/>
              </a:spcBef>
              <a:spcAft>
                <a:spcPts val="0"/>
              </a:spcAft>
            </a:pPr>
            <a:r>
              <a:rPr lang="pt-BR" b="1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Quantitativo de público atingido: </a:t>
            </a:r>
            <a:r>
              <a:rPr lang="pt-BR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500 ACS</a:t>
            </a:r>
            <a:endParaRPr lang="pt-BR" dirty="0">
              <a:solidFill>
                <a:srgbClr val="000000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0" y="9988"/>
            <a:ext cx="121919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b="1" dirty="0">
                <a:solidFill>
                  <a:srgbClr val="00B0F0"/>
                </a:solidFill>
                <a:latin typeface="+mj-lt"/>
                <a:ea typeface="Arial Black"/>
                <a:cs typeface="Arial Black"/>
                <a:sym typeface="Arial Black"/>
              </a:rPr>
              <a:t>VIGILÂNCIA EM SAÚDE</a:t>
            </a:r>
          </a:p>
        </p:txBody>
      </p:sp>
    </p:spTree>
    <p:extLst>
      <p:ext uri="{BB962C8B-B14F-4D97-AF65-F5344CB8AC3E}">
        <p14:creationId xmlns:p14="http://schemas.microsoft.com/office/powerpoint/2010/main" val="28683174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92A0678A-2A07-C601-097B-5EB112C07921}"/>
              </a:ext>
            </a:extLst>
          </p:cNvPr>
          <p:cNvSpPr txBox="1"/>
          <p:nvPr/>
        </p:nvSpPr>
        <p:spPr>
          <a:xfrm>
            <a:off x="264319" y="7905"/>
            <a:ext cx="11663362" cy="9168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  <a:defRPr/>
            </a:pPr>
            <a:r>
              <a:rPr lang="pt-BR" sz="2400" b="1" dirty="0">
                <a:solidFill>
                  <a:srgbClr val="0070C0"/>
                </a:solidFill>
                <a:latin typeface="+mj-lt"/>
                <a:ea typeface="Times New Roman"/>
                <a:cs typeface="Times New Roman"/>
                <a:sym typeface="Times New Roman"/>
              </a:rPr>
              <a:t>FUNDO MUNICIPAL DE SAÚDE</a:t>
            </a:r>
          </a:p>
          <a:p>
            <a:pPr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  <a:defRPr/>
            </a:pPr>
            <a:r>
              <a:rPr lang="pt-BR" sz="2400" b="1" dirty="0">
                <a:solidFill>
                  <a:schemeClr val="tx1"/>
                </a:solidFill>
                <a:latin typeface="+mj-lt"/>
                <a:ea typeface="Times New Roman"/>
                <a:cs typeface="Times New Roman"/>
                <a:sym typeface="Times New Roman"/>
              </a:rPr>
              <a:t>EXECUÇÃO DAS DESPESAS PARA A SAÚDE MUNICIPAL</a:t>
            </a:r>
          </a:p>
        </p:txBody>
      </p:sp>
      <p:graphicFrame>
        <p:nvGraphicFramePr>
          <p:cNvPr id="3" name="Google Shape;113;p3">
            <a:extLst>
              <a:ext uri="{FF2B5EF4-FFF2-40B4-BE49-F238E27FC236}">
                <a16:creationId xmlns:a16="http://schemas.microsoft.com/office/drawing/2014/main" id="{11ED4D4C-CE32-4396-C7D1-5F9725E2BF0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6481926"/>
              </p:ext>
            </p:extLst>
          </p:nvPr>
        </p:nvGraphicFramePr>
        <p:xfrm>
          <a:off x="606582" y="1134247"/>
          <a:ext cx="10882412" cy="4029351"/>
        </p:xfrm>
        <a:graphic>
          <a:graphicData uri="http://schemas.openxmlformats.org/drawingml/2006/table">
            <a:tbl>
              <a:tblPr firstRow="1" firstCol="1" bandRow="1">
                <a:noFill/>
              </a:tblPr>
              <a:tblGrid>
                <a:gridCol w="71970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853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73961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2400" b="1" u="none" strike="noStrike" cap="none" dirty="0">
                          <a:solidFill>
                            <a:schemeClr val="dk1"/>
                          </a:solidFill>
                          <a:latin typeface="+mj-lt"/>
                          <a:ea typeface="Times New Roman"/>
                          <a:cs typeface="Times New Roman"/>
                          <a:sym typeface="Times New Roman"/>
                        </a:rPr>
                        <a:t>DESCRIÇÃO (FONTE</a:t>
                      </a:r>
                      <a:r>
                        <a:rPr lang="pt-BR" sz="2400" b="1" u="none" strike="noStrike" cap="none" baseline="0" dirty="0">
                          <a:solidFill>
                            <a:schemeClr val="dk1"/>
                          </a:solidFill>
                          <a:latin typeface="+mj-lt"/>
                          <a:ea typeface="Times New Roman"/>
                          <a:cs typeface="Times New Roman"/>
                          <a:sym typeface="Times New Roman"/>
                        </a:rPr>
                        <a:t> STN)</a:t>
                      </a:r>
                      <a:endParaRPr sz="2400" b="1" u="none" strike="noStrike" cap="none" dirty="0">
                        <a:solidFill>
                          <a:schemeClr val="dk1"/>
                        </a:solidFill>
                        <a:latin typeface="+mj-lt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425" marR="2425" marT="0" marB="0" anchor="ctr"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2400" b="1" u="none" strike="noStrike" cap="none" dirty="0">
                          <a:latin typeface="+mj-lt"/>
                          <a:ea typeface="Times New Roman"/>
                          <a:cs typeface="Times New Roman"/>
                          <a:sym typeface="Times New Roman"/>
                        </a:rPr>
                        <a:t>1º QUAD. 2023</a:t>
                      </a:r>
                      <a:endParaRPr sz="2400" b="1" u="none" strike="noStrike" cap="none" dirty="0">
                        <a:latin typeface="+mj-lt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425" marR="2425" marT="0" marB="0" anchor="ctr">
                    <a:solidFill>
                      <a:srgbClr val="A5A5A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3961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2400" b="1" u="none" strike="noStrike" cap="none" dirty="0">
                          <a:solidFill>
                            <a:schemeClr val="dk1"/>
                          </a:solidFill>
                          <a:latin typeface="+mn-lt"/>
                          <a:ea typeface="Times New Roman"/>
                          <a:cs typeface="Times New Roman"/>
                          <a:sym typeface="Times New Roman"/>
                        </a:rPr>
                        <a:t>TRANSFERÊNCIAS</a:t>
                      </a:r>
                      <a:r>
                        <a:rPr lang="pt-BR" sz="2400" b="1" u="none" strike="noStrike" cap="none" dirty="0">
                          <a:solidFill>
                            <a:schemeClr val="dk1"/>
                          </a:solidFill>
                          <a:latin typeface="+mj-lt"/>
                          <a:ea typeface="Times New Roman"/>
                          <a:cs typeface="Times New Roman"/>
                          <a:sym typeface="Times New Roman"/>
                        </a:rPr>
                        <a:t> DE RECURSOS DO TESOURO MUNICIPAL – FPM</a:t>
                      </a:r>
                      <a:endParaRPr sz="2400" b="1" u="none" strike="noStrike" cap="none" dirty="0">
                        <a:solidFill>
                          <a:schemeClr val="dk1"/>
                        </a:solidFill>
                        <a:latin typeface="+mj-lt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41427" marR="41427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90.521.104,71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3961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2400" b="1" u="none" strike="noStrike" cap="none" dirty="0">
                          <a:solidFill>
                            <a:schemeClr val="dk1"/>
                          </a:solidFill>
                          <a:latin typeface="+mj-lt"/>
                          <a:ea typeface="Times New Roman"/>
                          <a:cs typeface="Times New Roman"/>
                          <a:sym typeface="Times New Roman"/>
                        </a:rPr>
                        <a:t>TRANSFERÊNCIA</a:t>
                      </a:r>
                      <a:r>
                        <a:rPr lang="pt-BR" sz="2400" b="1" u="none" strike="noStrike" cap="none" baseline="0" dirty="0">
                          <a:solidFill>
                            <a:schemeClr val="dk1"/>
                          </a:solidFill>
                          <a:latin typeface="+mj-lt"/>
                          <a:ea typeface="Times New Roman"/>
                          <a:cs typeface="Times New Roman"/>
                          <a:sym typeface="Times New Roman"/>
                        </a:rPr>
                        <a:t> FUNDO A FUNDO - SUS</a:t>
                      </a:r>
                      <a:endParaRPr sz="2400" b="1" u="none" strike="noStrike" cap="none" dirty="0">
                        <a:solidFill>
                          <a:schemeClr val="dk1"/>
                        </a:solidFill>
                        <a:latin typeface="+mj-lt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41427" marR="41427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42.555.123,99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3961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2400" b="1" u="none" strike="noStrike" cap="none" dirty="0">
                          <a:solidFill>
                            <a:schemeClr val="dk1"/>
                          </a:solidFill>
                          <a:latin typeface="+mj-lt"/>
                          <a:ea typeface="Times New Roman"/>
                          <a:cs typeface="Times New Roman"/>
                          <a:sym typeface="Times New Roman"/>
                        </a:rPr>
                        <a:t>TRANSFERÊNCIA</a:t>
                      </a:r>
                      <a:r>
                        <a:rPr lang="pt-BR" sz="2400" b="1" u="none" strike="noStrike" cap="none" baseline="0" dirty="0">
                          <a:solidFill>
                            <a:schemeClr val="dk1"/>
                          </a:solidFill>
                          <a:latin typeface="+mj-lt"/>
                          <a:ea typeface="Times New Roman"/>
                          <a:cs typeface="Times New Roman"/>
                          <a:sym typeface="Times New Roman"/>
                        </a:rPr>
                        <a:t> DE RECURSOS CONTRAPARTIDA ESTADUAL</a:t>
                      </a:r>
                      <a:endParaRPr lang="pt-BR" sz="2400" b="1" u="none" strike="noStrike" cap="none" dirty="0">
                        <a:solidFill>
                          <a:schemeClr val="dk1"/>
                        </a:solidFill>
                        <a:latin typeface="+mj-lt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41427" marR="41427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31.946,07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74374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2400" b="1" u="none" strike="noStrike" cap="none" dirty="0">
                          <a:solidFill>
                            <a:schemeClr val="dk1"/>
                          </a:solidFill>
                          <a:latin typeface="+mj-lt"/>
                          <a:ea typeface="Times New Roman"/>
                          <a:cs typeface="Times New Roman"/>
                          <a:sym typeface="Times New Roman"/>
                        </a:rPr>
                        <a:t>TRANSFERÊNCIAS FUNDO A FUNDO – CONVÊNIOS</a:t>
                      </a:r>
                      <a:endParaRPr sz="2400" b="1" u="none" strike="noStrike" cap="none" dirty="0">
                        <a:solidFill>
                          <a:schemeClr val="dk1"/>
                        </a:solidFill>
                        <a:latin typeface="+mj-lt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41427" marR="41427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0,00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3961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Times New Roman"/>
                        <a:buNone/>
                      </a:pPr>
                      <a:r>
                        <a:rPr lang="pt-BR" sz="2400" b="1" u="none" strike="noStrike" cap="none" dirty="0">
                          <a:solidFill>
                            <a:schemeClr val="dk1"/>
                          </a:solidFill>
                          <a:latin typeface="+mj-lt"/>
                          <a:ea typeface="Times New Roman"/>
                          <a:cs typeface="Times New Roman"/>
                          <a:sym typeface="Times New Roman"/>
                        </a:rPr>
                        <a:t>Total</a:t>
                      </a:r>
                      <a:endParaRPr sz="2400" b="1" dirty="0">
                        <a:latin typeface="+mj-lt"/>
                      </a:endParaRPr>
                    </a:p>
                  </a:txBody>
                  <a:tcPr marL="2425" marR="2425" marT="0" marB="0" anchor="ctr"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Times New Roman"/>
                        <a:buNone/>
                      </a:pPr>
                      <a:r>
                        <a:rPr lang="pt-BR" sz="2400" b="1" u="none" strike="noStrike" cap="none" dirty="0">
                          <a:latin typeface="+mj-lt"/>
                          <a:ea typeface="Times New Roman"/>
                          <a:cs typeface="Times New Roman"/>
                          <a:sym typeface="Times New Roman"/>
                        </a:rPr>
                        <a:t>133.108.174,77</a:t>
                      </a:r>
                    </a:p>
                  </a:txBody>
                  <a:tcPr marL="2425" marR="2425" marT="0" marB="0" anchor="ctr">
                    <a:solidFill>
                      <a:srgbClr val="A5A5A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" name="Retângulo 4">
            <a:extLst>
              <a:ext uri="{FF2B5EF4-FFF2-40B4-BE49-F238E27FC236}">
                <a16:creationId xmlns:a16="http://schemas.microsoft.com/office/drawing/2014/main" id="{06786675-DF38-554C-5504-DE7ECC04FC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048" y="5518525"/>
            <a:ext cx="9577388" cy="206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pt-BR" altLang="pt-BR" sz="800" dirty="0">
                <a:solidFill>
                  <a:schemeClr val="tx1"/>
                </a:solidFill>
              </a:rPr>
              <a:t>Fonte: Sistema de Contabilidade Pública Integrada (Comparativo da Despesa Autorizada/Realizada). BALANCETES DO 1° QUADRIMESTRE NÃO ENCERRADOS ATÉ A DATA 13/05/2024, DADOS SUJEITOS A REVISÃO.</a:t>
            </a:r>
          </a:p>
        </p:txBody>
      </p:sp>
    </p:spTree>
    <p:extLst>
      <p:ext uri="{BB962C8B-B14F-4D97-AF65-F5344CB8AC3E}">
        <p14:creationId xmlns:p14="http://schemas.microsoft.com/office/powerpoint/2010/main" val="309060095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06;p15">
            <a:extLst>
              <a:ext uri="{FF2B5EF4-FFF2-40B4-BE49-F238E27FC236}">
                <a16:creationId xmlns:a16="http://schemas.microsoft.com/office/drawing/2014/main" id="{3A5C1A4D-9553-65E5-9FB7-9EDC6C60B545}"/>
              </a:ext>
            </a:extLst>
          </p:cNvPr>
          <p:cNvSpPr txBox="1"/>
          <p:nvPr/>
        </p:nvSpPr>
        <p:spPr>
          <a:xfrm>
            <a:off x="0" y="5020"/>
            <a:ext cx="12192000" cy="10340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pt-BR" sz="2400" b="1" dirty="0">
                <a:solidFill>
                  <a:srgbClr val="00B0F0"/>
                </a:solidFill>
                <a:latin typeface="+mj-lt"/>
                <a:ea typeface="Arial Black"/>
                <a:cs typeface="Arial Black"/>
                <a:sym typeface="Arial Black"/>
              </a:rPr>
              <a:t>VIGILÂNCIA EM SAÚDE</a:t>
            </a:r>
          </a:p>
          <a:p>
            <a:pPr lvl="0" algn="ctr">
              <a:lnSpc>
                <a:spcPct val="93000"/>
              </a:lnSpc>
              <a:buClr>
                <a:schemeClr val="dk1"/>
              </a:buClr>
              <a:buSzPts val="2000"/>
            </a:pPr>
            <a:r>
              <a:rPr lang="pt-BR" sz="2000" b="1" dirty="0">
                <a:latin typeface="+mj-lt"/>
              </a:rPr>
              <a:t>PREFEITURA PROMOVE MUTIRÃO CONTRA O </a:t>
            </a:r>
            <a:r>
              <a:rPr lang="pt-BR" sz="2000" b="1" i="1" dirty="0">
                <a:latin typeface="+mj-lt"/>
              </a:rPr>
              <a:t>AEDES AEGYPTI </a:t>
            </a:r>
            <a:r>
              <a:rPr lang="pt-BR" sz="2000" b="1" dirty="0">
                <a:latin typeface="+mj-lt"/>
              </a:rPr>
              <a:t>NO </a:t>
            </a:r>
          </a:p>
          <a:p>
            <a:pPr lvl="0" algn="ctr">
              <a:lnSpc>
                <a:spcPct val="93000"/>
              </a:lnSpc>
              <a:buClr>
                <a:schemeClr val="dk1"/>
              </a:buClr>
              <a:buSzPts val="2000"/>
            </a:pPr>
            <a:r>
              <a:rPr lang="pt-BR" sz="2000" b="1" dirty="0">
                <a:latin typeface="+mj-lt"/>
              </a:rPr>
              <a:t>BAIRRO DR. AIRTON ROCHA – (16/03/2024) </a:t>
            </a:r>
            <a:r>
              <a:rPr lang="pt-BR" sz="2000" i="1" dirty="0">
                <a:latin typeface="Arial"/>
                <a:ea typeface="Arial"/>
                <a:cs typeface="Arial"/>
                <a:sym typeface="Arial"/>
              </a:rPr>
              <a:t> </a:t>
            </a:r>
            <a:endParaRPr lang="pt-BR" sz="2000" b="0" i="1" u="none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oogle Shape;107;p15">
            <a:extLst>
              <a:ext uri="{FF2B5EF4-FFF2-40B4-BE49-F238E27FC236}">
                <a16:creationId xmlns:a16="http://schemas.microsoft.com/office/drawing/2014/main" id="{DA0BE148-97B6-1577-65B6-39AA57C09370}"/>
              </a:ext>
            </a:extLst>
          </p:cNvPr>
          <p:cNvSpPr txBox="1"/>
          <p:nvPr/>
        </p:nvSpPr>
        <p:spPr>
          <a:xfrm>
            <a:off x="5605027" y="3752302"/>
            <a:ext cx="6456985" cy="2308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/>
            <a:r>
              <a:rPr lang="pt-BR" b="1" dirty="0"/>
              <a:t>Ação:</a:t>
            </a:r>
            <a:r>
              <a:rPr lang="pt-BR" dirty="0"/>
              <a:t> Mutirão Contra a Dengue </a:t>
            </a:r>
          </a:p>
          <a:p>
            <a:pPr algn="just"/>
            <a:r>
              <a:rPr lang="pt-BR" b="1" dirty="0"/>
              <a:t>Local: </a:t>
            </a:r>
            <a:r>
              <a:rPr lang="pt-BR" dirty="0"/>
              <a:t>Bairro Dr. Airton Rocha</a:t>
            </a:r>
          </a:p>
          <a:p>
            <a:pPr algn="just"/>
            <a:r>
              <a:rPr lang="pt-BR" b="1" dirty="0"/>
              <a:t>Período: </a:t>
            </a:r>
            <a:r>
              <a:rPr lang="pt-BR" dirty="0"/>
              <a:t>16/03/2024</a:t>
            </a:r>
          </a:p>
          <a:p>
            <a:pPr algn="just"/>
            <a:r>
              <a:rPr lang="pt-BR" b="1" dirty="0"/>
              <a:t>Objetivo:</a:t>
            </a:r>
            <a:r>
              <a:rPr lang="pt-BR" dirty="0"/>
              <a:t> Combater a proliferação do mosquito </a:t>
            </a:r>
            <a:r>
              <a:rPr lang="pt-BR" i="1" dirty="0"/>
              <a:t>Aedes aegypti</a:t>
            </a:r>
            <a:r>
              <a:rPr lang="pt-BR" dirty="0"/>
              <a:t>, transmissor da dengue, </a:t>
            </a:r>
            <a:r>
              <a:rPr lang="pt-BR" dirty="0" err="1"/>
              <a:t>zika</a:t>
            </a:r>
            <a:r>
              <a:rPr lang="pt-BR" dirty="0"/>
              <a:t> vírus e </a:t>
            </a:r>
            <a:r>
              <a:rPr lang="pt-BR" dirty="0" err="1"/>
              <a:t>chikungunya</a:t>
            </a:r>
            <a:r>
              <a:rPr lang="pt-BR" dirty="0"/>
              <a:t> no bairro Dr. Airton Rocha, apontado pelo </a:t>
            </a:r>
            <a:r>
              <a:rPr lang="pt-BR" dirty="0" err="1"/>
              <a:t>LIRAa</a:t>
            </a:r>
            <a:r>
              <a:rPr lang="pt-BR" dirty="0"/>
              <a:t> com alto risco de infestação predial para o mosquito transmissor. </a:t>
            </a:r>
          </a:p>
          <a:p>
            <a:pPr algn="just"/>
            <a:r>
              <a:rPr lang="pt-BR" b="1" dirty="0"/>
              <a:t>Estatística: </a:t>
            </a:r>
            <a:r>
              <a:rPr lang="pt-BR" dirty="0"/>
              <a:t>Cerca de </a:t>
            </a:r>
            <a:r>
              <a:rPr lang="pt-BR" b="1" dirty="0"/>
              <a:t>1.773</a:t>
            </a:r>
            <a:r>
              <a:rPr lang="pt-BR" dirty="0"/>
              <a:t> imóveis visitados. </a:t>
            </a:r>
          </a:p>
        </p:txBody>
      </p:sp>
      <p:pic>
        <p:nvPicPr>
          <p:cNvPr id="19458" name="Picture 2" descr="https://boavista.rr.gov.br/storage/Noticias/53591236436_6ddf82ba71_k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825" y="1257470"/>
            <a:ext cx="3866622" cy="2427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https://boavista.rr.gov.br/storage/Noticias/53591680795_a0235b2c8c_k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826" y="3792409"/>
            <a:ext cx="3866621" cy="2402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4" name="Picture 8" descr="https://boavista.rr.gov.br/storage/Noticias/53591678845_a906714ead_k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64"/>
          <a:stretch/>
        </p:blipFill>
        <p:spPr bwMode="auto">
          <a:xfrm>
            <a:off x="6301211" y="1226050"/>
            <a:ext cx="4806059" cy="2459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135458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121917" y="473817"/>
            <a:ext cx="537833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</a:pPr>
            <a:r>
              <a:rPr lang="pt-BR" sz="2000" b="1" dirty="0">
                <a:latin typeface="+mj-lt"/>
                <a:ea typeface="Calibri"/>
                <a:cs typeface="Arial" panose="020B0604020202020204" pitchFamily="34" charset="0"/>
                <a:sym typeface="Calibri"/>
              </a:rPr>
              <a:t>EDUCAÇÃO EM SAÚDE COM PRF </a:t>
            </a:r>
          </a:p>
          <a:p>
            <a:pPr lvl="0" algn="ctr">
              <a:spcBef>
                <a:spcPts val="0"/>
              </a:spcBef>
              <a:spcAft>
                <a:spcPts val="0"/>
              </a:spcAft>
            </a:pPr>
            <a:r>
              <a:rPr lang="pt-BR" sz="2000" b="1" dirty="0">
                <a:latin typeface="+mj-lt"/>
                <a:ea typeface="Calibri"/>
                <a:cs typeface="Arial" panose="020B0604020202020204" pitchFamily="34" charset="0"/>
                <a:sym typeface="Calibri"/>
              </a:rPr>
              <a:t>SOBRE DENGUE</a:t>
            </a:r>
            <a:endParaRPr lang="pt-BR" sz="2000" b="1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402711" y="5101903"/>
            <a:ext cx="490727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0"/>
              </a:spcBef>
              <a:spcAft>
                <a:spcPts val="0"/>
              </a:spcAft>
            </a:pPr>
            <a:r>
              <a:rPr lang="pt-BR" b="1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Data :</a:t>
            </a:r>
            <a:r>
              <a:rPr lang="pt-BR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21/03/2024</a:t>
            </a:r>
            <a:endParaRPr lang="pt-BR" dirty="0"/>
          </a:p>
          <a:p>
            <a:pPr lvl="0">
              <a:spcBef>
                <a:spcPts val="0"/>
              </a:spcBef>
              <a:spcAft>
                <a:spcPts val="0"/>
              </a:spcAft>
            </a:pPr>
            <a:r>
              <a:rPr lang="pt-BR" b="1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Local: </a:t>
            </a:r>
            <a:r>
              <a:rPr lang="pt-BR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BR 174</a:t>
            </a:r>
            <a:endParaRPr lang="pt-BR" dirty="0"/>
          </a:p>
          <a:p>
            <a:pPr lvl="0">
              <a:spcBef>
                <a:spcPts val="0"/>
              </a:spcBef>
              <a:spcAft>
                <a:spcPts val="0"/>
              </a:spcAft>
            </a:pPr>
            <a:r>
              <a:rPr lang="pt-BR" b="1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Quantitativo de público atingido: </a:t>
            </a:r>
            <a:r>
              <a:rPr lang="pt-BR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50 motoristas</a:t>
            </a:r>
            <a:endParaRPr lang="pt-BR" dirty="0"/>
          </a:p>
        </p:txBody>
      </p:sp>
      <p:pic>
        <p:nvPicPr>
          <p:cNvPr id="4" name="Google Shape;515;g2d206b358c0_1_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3208" y="1214568"/>
            <a:ext cx="4721517" cy="376503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tângulo 4"/>
          <p:cNvSpPr/>
          <p:nvPr/>
        </p:nvSpPr>
        <p:spPr>
          <a:xfrm>
            <a:off x="5943601" y="439768"/>
            <a:ext cx="610154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</a:pPr>
            <a:r>
              <a:rPr lang="pt-BR" sz="2000" b="1" dirty="0">
                <a:latin typeface="+mj-lt"/>
                <a:ea typeface="Calibri"/>
                <a:cs typeface="Arial" panose="020B0604020202020204" pitchFamily="34" charset="0"/>
                <a:sym typeface="Calibri"/>
              </a:rPr>
              <a:t>EDUCAÇÃO EM SAÚDE </a:t>
            </a:r>
            <a:r>
              <a:rPr lang="pt-BR" sz="2000" b="1" dirty="0">
                <a:latin typeface="+mj-lt"/>
                <a:cs typeface="Arial" panose="020B0604020202020204" pitchFamily="34" charset="0"/>
              </a:rPr>
              <a:t>EM </a:t>
            </a:r>
          </a:p>
          <a:p>
            <a:pPr lvl="0" algn="ctr">
              <a:spcBef>
                <a:spcPts val="0"/>
              </a:spcBef>
              <a:spcAft>
                <a:spcPts val="0"/>
              </a:spcAft>
            </a:pPr>
            <a:r>
              <a:rPr lang="pt-BR" sz="2000" b="1" dirty="0">
                <a:latin typeface="+mj-lt"/>
                <a:cs typeface="Arial" panose="020B0604020202020204" pitchFamily="34" charset="0"/>
              </a:rPr>
              <a:t>ESCOLAS E INSTITUIÇÕES </a:t>
            </a:r>
            <a:endParaRPr lang="pt-BR" sz="2000" b="1" dirty="0">
              <a:latin typeface="+mj-lt"/>
              <a:ea typeface="Calibri"/>
              <a:cs typeface="Arial" panose="020B0604020202020204" pitchFamily="34" charset="0"/>
              <a:sym typeface="Calibri"/>
            </a:endParaRPr>
          </a:p>
        </p:txBody>
      </p:sp>
      <p:pic>
        <p:nvPicPr>
          <p:cNvPr id="6" name="Google Shape;563;g2d206b358c0_1_20"/>
          <p:cNvPicPr preferRelativeResize="0"/>
          <p:nvPr/>
        </p:nvPicPr>
        <p:blipFill rotWithShape="1">
          <a:blip r:embed="rId4">
            <a:alphaModFix/>
          </a:blip>
          <a:srcRect t="26207"/>
          <a:stretch/>
        </p:blipFill>
        <p:spPr>
          <a:xfrm>
            <a:off x="6096000" y="1206933"/>
            <a:ext cx="3011977" cy="179899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tângulo 6"/>
          <p:cNvSpPr/>
          <p:nvPr/>
        </p:nvSpPr>
        <p:spPr>
          <a:xfrm>
            <a:off x="5391616" y="5126861"/>
            <a:ext cx="71021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0"/>
              </a:spcBef>
              <a:spcAft>
                <a:spcPts val="0"/>
              </a:spcAft>
            </a:pPr>
            <a:r>
              <a:rPr lang="pt-BR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Data : </a:t>
            </a:r>
            <a:r>
              <a:rPr lang="pt-BR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05 e 20/03/2024</a:t>
            </a:r>
            <a:endParaRPr lang="pt-BR" dirty="0"/>
          </a:p>
          <a:p>
            <a:pPr lvl="0">
              <a:spcBef>
                <a:spcPts val="0"/>
              </a:spcBef>
              <a:spcAft>
                <a:spcPts val="0"/>
              </a:spcAft>
            </a:pPr>
            <a:r>
              <a:rPr lang="pt-BR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Local: </a:t>
            </a:r>
            <a:r>
              <a:rPr lang="pt-BR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Escola Municipal Luiz Canará e Escola Municipal Francisco Cássio  </a:t>
            </a:r>
            <a:r>
              <a:rPr lang="pt-BR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Quantitativo de público atingido:  </a:t>
            </a:r>
            <a:r>
              <a:rPr lang="pt-BR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150 alunos</a:t>
            </a:r>
            <a:endParaRPr lang="pt-BR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Google Shape;595;g1ff65264e6a_0_9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96000" y="3158007"/>
            <a:ext cx="3011977" cy="182159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602;g1ff65264e6a_0_9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560458" y="1195666"/>
            <a:ext cx="2178469" cy="3783933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Retângulo 9"/>
          <p:cNvSpPr/>
          <p:nvPr/>
        </p:nvSpPr>
        <p:spPr>
          <a:xfrm>
            <a:off x="0" y="9988"/>
            <a:ext cx="121919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b="1" dirty="0">
                <a:solidFill>
                  <a:srgbClr val="00B0F0"/>
                </a:solidFill>
                <a:latin typeface="+mj-lt"/>
                <a:ea typeface="Arial Black"/>
                <a:cs typeface="Arial Black"/>
                <a:sym typeface="Arial Black"/>
              </a:rPr>
              <a:t>VIGILÂNCIA EM SAÚDE</a:t>
            </a:r>
          </a:p>
        </p:txBody>
      </p:sp>
    </p:spTree>
    <p:extLst>
      <p:ext uri="{BB962C8B-B14F-4D97-AF65-F5344CB8AC3E}">
        <p14:creationId xmlns:p14="http://schemas.microsoft.com/office/powerpoint/2010/main" val="118138993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693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033246" y="1089258"/>
            <a:ext cx="5509590" cy="36889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694;p23"/>
          <p:cNvPicPr preferRelativeResize="0"/>
          <p:nvPr/>
        </p:nvPicPr>
        <p:blipFill rotWithShape="1">
          <a:blip r:embed="rId3">
            <a:alphaModFix/>
          </a:blip>
          <a:srcRect b="16303"/>
          <a:stretch/>
        </p:blipFill>
        <p:spPr>
          <a:xfrm>
            <a:off x="1018132" y="1089258"/>
            <a:ext cx="4324833" cy="512781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tângulo 3"/>
          <p:cNvSpPr/>
          <p:nvPr/>
        </p:nvSpPr>
        <p:spPr>
          <a:xfrm>
            <a:off x="7154224" y="4940929"/>
            <a:ext cx="371380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t-BR" b="1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Data : </a:t>
            </a:r>
            <a:r>
              <a:rPr lang="pt-BR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23/03/2024</a:t>
            </a:r>
            <a:endParaRPr lang="pt-BR" dirty="0"/>
          </a:p>
          <a:p>
            <a:pPr lvl="0"/>
            <a:r>
              <a:rPr lang="pt-BR" b="1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Local: </a:t>
            </a:r>
            <a:r>
              <a:rPr lang="pt-BR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Bairro Dr. Airton Rocha</a:t>
            </a:r>
            <a:endParaRPr lang="pt-BR" dirty="0"/>
          </a:p>
          <a:p>
            <a:pPr lvl="0"/>
            <a:r>
              <a:rPr lang="pt-BR" b="1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Quantitativo: </a:t>
            </a:r>
            <a:r>
              <a:rPr lang="pt-BR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151 animais vacinados</a:t>
            </a:r>
            <a:endParaRPr lang="pt-BR" dirty="0">
              <a:solidFill>
                <a:srgbClr val="000000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0" y="12562"/>
            <a:ext cx="1219199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b="1" dirty="0">
                <a:solidFill>
                  <a:srgbClr val="00B0F0"/>
                </a:solidFill>
                <a:ea typeface="Arial Black"/>
                <a:cs typeface="Arial Black"/>
                <a:sym typeface="Arial Black"/>
              </a:rPr>
              <a:t>VIGILÂNCIA EM SAÚDE</a:t>
            </a:r>
          </a:p>
          <a:p>
            <a:pPr algn="ctr"/>
            <a:r>
              <a:rPr lang="pt-BR" sz="2000" b="1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PREFEITURA COM VOCÊ- VACINAÇÃO DE CANINOS E FELINOS CONTRA RAIVA</a:t>
            </a:r>
            <a:endParaRPr lang="pt-BR" sz="2000" dirty="0"/>
          </a:p>
        </p:txBody>
      </p:sp>
    </p:spTree>
    <p:extLst>
      <p:ext uri="{BB962C8B-B14F-4D97-AF65-F5344CB8AC3E}">
        <p14:creationId xmlns:p14="http://schemas.microsoft.com/office/powerpoint/2010/main" val="140943637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0" y="6386"/>
            <a:ext cx="12192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chemeClr val="dk1"/>
              </a:buClr>
              <a:buSzPts val="1100"/>
            </a:pPr>
            <a:r>
              <a:rPr lang="pt-BR" sz="2400" b="1" dirty="0">
                <a:solidFill>
                  <a:srgbClr val="00B0F0"/>
                </a:solidFill>
                <a:latin typeface="+mj-lt"/>
                <a:ea typeface="Arial Black"/>
                <a:cs typeface="Arial Black"/>
                <a:sym typeface="Arial Black"/>
              </a:rPr>
              <a:t>VIGILÂNCIA EM SAÚDE</a:t>
            </a:r>
          </a:p>
          <a:p>
            <a:pPr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pt-BR" sz="2000" b="1" dirty="0">
                <a:latin typeface="+mj-lt"/>
                <a:ea typeface="Calibri"/>
                <a:cs typeface="Arial" panose="020B0604020202020204" pitchFamily="34" charset="0"/>
                <a:sym typeface="Calibri"/>
              </a:rPr>
              <a:t>PANFLETAGEM ALUSIVO AO ABRIL VERDE - MEMÓRIA ÀS VÍTIMAS </a:t>
            </a:r>
          </a:p>
          <a:p>
            <a:pPr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pt-BR" sz="2000" b="1" dirty="0">
                <a:latin typeface="+mj-lt"/>
                <a:ea typeface="Calibri"/>
                <a:cs typeface="Arial" panose="020B0604020202020204" pitchFamily="34" charset="0"/>
                <a:sym typeface="Calibri"/>
              </a:rPr>
              <a:t>DE ACIDENTES E DOENÇAS RELACIONADAS AO TRABALHO </a:t>
            </a:r>
          </a:p>
        </p:txBody>
      </p:sp>
      <p:pic>
        <p:nvPicPr>
          <p:cNvPr id="8" name="Google Shape;458;g1ff1f26c34f_0_48"/>
          <p:cNvPicPr preferRelativeResize="0"/>
          <p:nvPr/>
        </p:nvPicPr>
        <p:blipFill rotWithShape="1">
          <a:blip r:embed="rId2">
            <a:alphaModFix/>
          </a:blip>
          <a:srcRect l="16394"/>
          <a:stretch/>
        </p:blipFill>
        <p:spPr>
          <a:xfrm>
            <a:off x="650803" y="1296784"/>
            <a:ext cx="2626820" cy="236912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456;g1ff1f26c34f_0_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0803" y="3887230"/>
            <a:ext cx="2626820" cy="22693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459;g1ff1f26c34f_0_48"/>
          <p:cNvPicPr preferRelativeResize="0"/>
          <p:nvPr/>
        </p:nvPicPr>
        <p:blipFill rotWithShape="1">
          <a:blip r:embed="rId4">
            <a:alphaModFix/>
          </a:blip>
          <a:srcRect t="12663"/>
          <a:stretch/>
        </p:blipFill>
        <p:spPr>
          <a:xfrm>
            <a:off x="3517756" y="3887230"/>
            <a:ext cx="2500657" cy="22693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461;g1ff1f26c34f_0_48"/>
          <p:cNvPicPr preferRelativeResize="0"/>
          <p:nvPr/>
        </p:nvPicPr>
        <p:blipFill rotWithShape="1">
          <a:blip r:embed="rId5">
            <a:alphaModFix/>
          </a:blip>
          <a:srcRect t="22033" b="17537"/>
          <a:stretch/>
        </p:blipFill>
        <p:spPr>
          <a:xfrm>
            <a:off x="3545465" y="1317568"/>
            <a:ext cx="2500658" cy="2348344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Retângulo 11"/>
          <p:cNvSpPr/>
          <p:nvPr/>
        </p:nvSpPr>
        <p:spPr>
          <a:xfrm>
            <a:off x="6497780" y="3972746"/>
            <a:ext cx="511509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pt-BR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Data : </a:t>
            </a:r>
            <a:r>
              <a:rPr lang="pt-BR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17/04/2024</a:t>
            </a:r>
          </a:p>
          <a:p>
            <a:pPr lv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pt-BR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Local: </a:t>
            </a:r>
            <a:r>
              <a:rPr lang="pt-BR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Centro Comercial da Avenida Estrela Dalva (Raiar do Sol) e Centro Comercial da Avenida </a:t>
            </a:r>
            <a:r>
              <a:rPr lang="pt-BR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Solon</a:t>
            </a:r>
            <a:r>
              <a:rPr lang="pt-BR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Rodrigues Pessoa (</a:t>
            </a:r>
            <a:r>
              <a:rPr lang="pt-BR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Pintolândia</a:t>
            </a:r>
            <a:r>
              <a:rPr lang="pt-BR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</a:p>
          <a:p>
            <a:pPr lv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</a:pPr>
            <a:r>
              <a:rPr lang="pt-BR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Quantitativo de público atingido: </a:t>
            </a:r>
            <a:r>
              <a:rPr lang="pt-BR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Empregadores, empregados e comunidade</a:t>
            </a:r>
            <a:endParaRPr lang="pt-BR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" name="Google Shape;457;g1ff1f26c34f_0_4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625241" y="1317568"/>
            <a:ext cx="4807529" cy="23483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2201301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0" y="12727"/>
            <a:ext cx="1219199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000000"/>
              </a:buClr>
              <a:buSzPts val="1400"/>
            </a:pPr>
            <a:r>
              <a:rPr lang="pt-BR" sz="2400" b="1" dirty="0">
                <a:solidFill>
                  <a:srgbClr val="00B0F0"/>
                </a:solidFill>
                <a:latin typeface="+mj-lt"/>
                <a:ea typeface="Arial Black"/>
                <a:cs typeface="Arial Black"/>
                <a:sym typeface="Arial Black"/>
              </a:rPr>
              <a:t>VIGILÂNCIA EM SAÚDE</a:t>
            </a:r>
          </a:p>
          <a:p>
            <a:pPr lv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</a:pPr>
            <a:r>
              <a:rPr lang="pt-BR" sz="2000" b="1" dirty="0">
                <a:latin typeface="+mj-lt"/>
                <a:ea typeface="Calibri"/>
                <a:cs typeface="Arial" panose="020B0604020202020204" pitchFamily="34" charset="0"/>
                <a:sym typeface="Calibri"/>
              </a:rPr>
              <a:t>CAPACITAÇÃO EM HANSENÍASE PARA ENFERMEIROS E MÉDICOS</a:t>
            </a:r>
          </a:p>
        </p:txBody>
      </p:sp>
      <p:sp>
        <p:nvSpPr>
          <p:cNvPr id="7" name="Retângulo 6"/>
          <p:cNvSpPr/>
          <p:nvPr/>
        </p:nvSpPr>
        <p:spPr>
          <a:xfrm>
            <a:off x="3967024" y="4387726"/>
            <a:ext cx="445312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</a:pPr>
            <a:r>
              <a:rPr lang="pt-BR" b="1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Data : </a:t>
            </a:r>
            <a:r>
              <a:rPr lang="pt-BR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22 de abril de 2024</a:t>
            </a:r>
            <a:endParaRPr lang="pt-BR" dirty="0">
              <a:solidFill>
                <a:srgbClr val="000000"/>
              </a:solidFill>
              <a:ea typeface="Arial"/>
              <a:cs typeface="Arial"/>
              <a:sym typeface="Arial"/>
            </a:endParaRPr>
          </a:p>
          <a:p>
            <a:pPr lv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</a:pPr>
            <a:r>
              <a:rPr lang="pt-BR" b="1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Local: </a:t>
            </a:r>
            <a:r>
              <a:rPr lang="pt-BR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Auditório da CGVS</a:t>
            </a:r>
          </a:p>
          <a:p>
            <a:pPr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</a:pPr>
            <a:r>
              <a:rPr lang="pt-BR" b="1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Público Alvo:  </a:t>
            </a:r>
            <a:r>
              <a:rPr lang="pt-BR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Médicos e</a:t>
            </a:r>
            <a:r>
              <a:rPr lang="pt-BR" b="1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pt-BR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Enfermeiros</a:t>
            </a:r>
            <a:endParaRPr lang="pt-BR" dirty="0">
              <a:solidFill>
                <a:srgbClr val="000000"/>
              </a:solidFill>
              <a:ea typeface="Calibri"/>
              <a:cs typeface="Calibri"/>
              <a:sym typeface="Calibri"/>
            </a:endParaRPr>
          </a:p>
          <a:p>
            <a:pPr lv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</a:pPr>
            <a:r>
              <a:rPr lang="pt-BR" b="1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Quantitativo de público atingido: </a:t>
            </a:r>
            <a:r>
              <a:rPr lang="pt-BR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80 pessoas</a:t>
            </a:r>
          </a:p>
        </p:txBody>
      </p:sp>
      <p:pic>
        <p:nvPicPr>
          <p:cNvPr id="2" name="Google Shape;300;g1ff42db3600_0_32">
            <a:extLst>
              <a:ext uri="{FF2B5EF4-FFF2-40B4-BE49-F238E27FC236}">
                <a16:creationId xmlns:a16="http://schemas.microsoft.com/office/drawing/2014/main" id="{5C5281A5-7381-86B1-98F9-51740E1343D3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5789" y="870794"/>
            <a:ext cx="4770199" cy="320326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299;g1ff42db3600_0_32">
            <a:extLst>
              <a:ext uri="{FF2B5EF4-FFF2-40B4-BE49-F238E27FC236}">
                <a16:creationId xmlns:a16="http://schemas.microsoft.com/office/drawing/2014/main" id="{50964E05-123A-3BCA-DA5E-CF73FA7F58BC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18495" y="870794"/>
            <a:ext cx="5198375" cy="32032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3922" y="881904"/>
            <a:ext cx="4314145" cy="2674320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132" y="881903"/>
            <a:ext cx="4701145" cy="2674320"/>
          </a:xfrm>
          <a:prstGeom prst="rect">
            <a:avLst/>
          </a:prstGeom>
        </p:spPr>
      </p:pic>
      <p:pic>
        <p:nvPicPr>
          <p:cNvPr id="1026" name="Picture 2" descr="https://boavista.rr.gov.br/storage/Noticias/2024/ABRIL/53673728611_2f01fb99b7_k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131" y="3651058"/>
            <a:ext cx="4701145" cy="2206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tângulo 5"/>
          <p:cNvSpPr/>
          <p:nvPr/>
        </p:nvSpPr>
        <p:spPr>
          <a:xfrm>
            <a:off x="0" y="9988"/>
            <a:ext cx="12192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b="1" dirty="0">
                <a:solidFill>
                  <a:srgbClr val="00B0F0"/>
                </a:solidFill>
                <a:latin typeface="+mj-lt"/>
                <a:ea typeface="Arial Black"/>
                <a:cs typeface="Arial Black"/>
                <a:sym typeface="Arial Black"/>
              </a:rPr>
              <a:t>VIGILÂNCIA EM SAÚDE e ATENÇÃO PRIMÁRIA</a:t>
            </a:r>
          </a:p>
          <a:p>
            <a:pPr algn="ctr"/>
            <a:r>
              <a:rPr lang="pt-BR" sz="2000" b="1" dirty="0">
                <a:solidFill>
                  <a:srgbClr val="212529"/>
                </a:solidFill>
                <a:latin typeface="+mj-lt"/>
              </a:rPr>
              <a:t>PREFEITURA DE BOA VISTA INICIA O MOVIMENTO NACIONAL PELA VACINAÇÃO NAS ESCOLAS  (</a:t>
            </a:r>
            <a:r>
              <a:rPr lang="pt-BR" sz="2000" dirty="0">
                <a:solidFill>
                  <a:srgbClr val="212529"/>
                </a:solidFill>
                <a:latin typeface="+mj-lt"/>
              </a:rPr>
              <a:t>24/04/2024)</a:t>
            </a:r>
            <a:endParaRPr lang="pt-BR" sz="2000" i="0" dirty="0">
              <a:solidFill>
                <a:srgbClr val="212529"/>
              </a:solidFill>
              <a:effectLst/>
              <a:latin typeface="+mj-lt"/>
            </a:endParaRPr>
          </a:p>
        </p:txBody>
      </p:sp>
      <p:sp>
        <p:nvSpPr>
          <p:cNvPr id="7" name="Google Shape;107;p15">
            <a:extLst>
              <a:ext uri="{FF2B5EF4-FFF2-40B4-BE49-F238E27FC236}">
                <a16:creationId xmlns:a16="http://schemas.microsoft.com/office/drawing/2014/main" id="{DA0BE148-97B6-1577-65B6-39AA57C09370}"/>
              </a:ext>
            </a:extLst>
          </p:cNvPr>
          <p:cNvSpPr txBox="1"/>
          <p:nvPr/>
        </p:nvSpPr>
        <p:spPr>
          <a:xfrm>
            <a:off x="6245575" y="3654897"/>
            <a:ext cx="5049247" cy="1754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/>
            <a:r>
              <a:rPr lang="pt-BR" b="1" dirty="0"/>
              <a:t>Local: </a:t>
            </a:r>
            <a:r>
              <a:rPr lang="pt-BR" dirty="0"/>
              <a:t>Escolas municipais e estaduais do Município de Boa Vista.</a:t>
            </a:r>
          </a:p>
          <a:p>
            <a:pPr algn="just"/>
            <a:r>
              <a:rPr lang="pt-BR" b="1" dirty="0"/>
              <a:t>Público-alvo: </a:t>
            </a:r>
            <a:r>
              <a:rPr lang="pt-BR" dirty="0"/>
              <a:t>Crianças de 2  a 5 anos de idade e adolescentes e jovens de até 19 anos. </a:t>
            </a:r>
          </a:p>
          <a:p>
            <a:pPr algn="just"/>
            <a:r>
              <a:rPr lang="pt-BR" b="1" dirty="0"/>
              <a:t>Objetivo: </a:t>
            </a:r>
            <a:r>
              <a:rPr lang="pt-BR" dirty="0"/>
              <a:t>Ampliar a cobertura vacinal</a:t>
            </a:r>
          </a:p>
          <a:p>
            <a:pPr algn="just"/>
            <a:r>
              <a:rPr lang="pt-BR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Total de alunos imunizados</a:t>
            </a:r>
            <a:r>
              <a:rPr lang="pt-B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1.310 alunos.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11537015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>
            <a:off x="0" y="8155"/>
            <a:ext cx="12192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b="1" dirty="0">
                <a:solidFill>
                  <a:srgbClr val="00B0F0"/>
                </a:solidFill>
                <a:latin typeface="+mj-lt"/>
                <a:ea typeface="Arial Black"/>
                <a:cs typeface="Arial Black"/>
                <a:sym typeface="Arial Black"/>
              </a:rPr>
              <a:t>VIGILÂNCIA EM SAÚDE</a:t>
            </a:r>
          </a:p>
          <a:p>
            <a:pPr lvl="0" algn="ctr"/>
            <a:r>
              <a:rPr lang="pt-BR" sz="2000" b="1" dirty="0">
                <a:latin typeface="+mn-lt"/>
                <a:ea typeface="Calibri"/>
                <a:cs typeface="Calibri"/>
                <a:sym typeface="Calibri"/>
              </a:rPr>
              <a:t>OFICINA: VIGILÂNCIA DO ÓBITO E NASCIMENTO</a:t>
            </a:r>
          </a:p>
        </p:txBody>
      </p:sp>
      <p:pic>
        <p:nvPicPr>
          <p:cNvPr id="8" name="Google Shape;230;g2d206b358c0_0_1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72741" y="1077565"/>
            <a:ext cx="3604553" cy="341421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246;g2d206b358c0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81185" y="1059259"/>
            <a:ext cx="3484233" cy="34142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222;g2d206b358c0_0_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69309" y="1059259"/>
            <a:ext cx="3517593" cy="337533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245;g2d206b358c0_0_0"/>
          <p:cNvSpPr txBox="1"/>
          <p:nvPr/>
        </p:nvSpPr>
        <p:spPr>
          <a:xfrm>
            <a:off x="3752467" y="4598453"/>
            <a:ext cx="4465334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i="0" u="none" strike="noStrike" cap="none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Data : </a:t>
            </a:r>
            <a:r>
              <a:rPr lang="pt-BR" sz="1800" i="0" u="none" strike="noStrike" cap="none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25 e 2</a:t>
            </a:r>
            <a:r>
              <a:rPr lang="pt-BR" sz="1800" dirty="0">
                <a:ea typeface="Calibri"/>
                <a:cs typeface="Calibri"/>
                <a:sym typeface="Calibri"/>
              </a:rPr>
              <a:t>6</a:t>
            </a:r>
            <a:r>
              <a:rPr lang="pt-BR" sz="1800" i="0" u="none" strike="noStrike" cap="none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/04</a:t>
            </a:r>
            <a:r>
              <a:rPr lang="pt-BR" sz="1800" dirty="0">
                <a:ea typeface="Calibri"/>
                <a:cs typeface="Calibri"/>
                <a:sym typeface="Calibri"/>
              </a:rPr>
              <a:t>/2</a:t>
            </a:r>
            <a:r>
              <a:rPr lang="pt-BR" sz="1800" i="0" u="none" strike="noStrike" cap="none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024 –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i="0" u="none" strike="noStrike" cap="none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Local:</a:t>
            </a:r>
            <a:r>
              <a:rPr lang="pt-BR" sz="1800" b="1" i="0" u="none" strike="noStrike" cap="none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pt-BR" sz="1800" i="0" u="none" strike="noStrike" cap="none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CCTI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Público Alvo: </a:t>
            </a:r>
            <a:r>
              <a:rPr lang="pt-BR" sz="18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Enfermeiros ESF</a:t>
            </a:r>
            <a:endParaRPr sz="1800" i="0" u="none" strike="noStrike" cap="none" dirty="0">
              <a:solidFill>
                <a:srgbClr val="000000"/>
              </a:solidFill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i="0" u="none" strike="noStrike" cap="none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Quantitativo: </a:t>
            </a:r>
            <a:r>
              <a:rPr lang="pt-BR" sz="1800" i="0" u="none" strike="noStrike" cap="none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120 </a:t>
            </a:r>
            <a:r>
              <a:rPr lang="pt-BR" sz="1800" dirty="0">
                <a:ea typeface="Calibri"/>
                <a:cs typeface="Calibri"/>
                <a:sym typeface="Calibri"/>
              </a:rPr>
              <a:t>p</a:t>
            </a:r>
            <a:r>
              <a:rPr lang="pt-BR" sz="1800" i="0" u="none" strike="noStrike" cap="none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rofissionais capacitados </a:t>
            </a:r>
            <a:endParaRPr sz="1800" dirty="0"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8" t="1278" r="16811" b="7481"/>
          <a:stretch/>
        </p:blipFill>
        <p:spPr>
          <a:xfrm>
            <a:off x="367552" y="841232"/>
            <a:ext cx="5082988" cy="4779078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0" y="12183"/>
            <a:ext cx="1219199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b="1" dirty="0">
                <a:solidFill>
                  <a:srgbClr val="00B0F0"/>
                </a:solidFill>
                <a:latin typeface="+mj-lt"/>
                <a:ea typeface="Arial Black"/>
                <a:cs typeface="Arial Black"/>
                <a:sym typeface="Arial Black"/>
              </a:rPr>
              <a:t>VIGILÂNCIA EM SAÚDE</a:t>
            </a:r>
          </a:p>
          <a:p>
            <a:pPr algn="ctr"/>
            <a:r>
              <a:rPr lang="pt-BR" sz="2000" b="1" dirty="0"/>
              <a:t>ZONEAMENTO DOS AGENTES DE COMBATE ÁS ENDEMIAS  EM ÁREAS PRIORITÁRIAS</a:t>
            </a:r>
          </a:p>
        </p:txBody>
      </p:sp>
      <p:sp>
        <p:nvSpPr>
          <p:cNvPr id="5" name="Retângulo 4"/>
          <p:cNvSpPr/>
          <p:nvPr/>
        </p:nvSpPr>
        <p:spPr>
          <a:xfrm>
            <a:off x="5751981" y="4099036"/>
            <a:ext cx="11211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b="1" dirty="0"/>
              <a:t>OBJETIVO</a:t>
            </a:r>
            <a:endParaRPr lang="pt-BR" sz="1600" b="1" dirty="0"/>
          </a:p>
        </p:txBody>
      </p:sp>
      <p:sp>
        <p:nvSpPr>
          <p:cNvPr id="6" name="Retângulo 5"/>
          <p:cNvSpPr/>
          <p:nvPr/>
        </p:nvSpPr>
        <p:spPr>
          <a:xfrm>
            <a:off x="5450540" y="4396650"/>
            <a:ext cx="659802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dirty="0"/>
              <a:t>Adotar o regime de zoneamento para a atividade do ACE, que consiste em mantê-lo atuando dentro de uma mesma área de trabalho, buscando uma </a:t>
            </a:r>
            <a:r>
              <a:rPr lang="pt-BR" dirty="0" err="1"/>
              <a:t>territorialização</a:t>
            </a:r>
            <a:r>
              <a:rPr lang="pt-BR" dirty="0"/>
              <a:t> compatível com a da Atenção Primária </a:t>
            </a:r>
            <a:r>
              <a:rPr lang="pt-BR" b="1" dirty="0"/>
              <a:t>cobrindo 100% das áreas de alto risco de transmissão de ARBOVIROSES.</a:t>
            </a: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3"/>
          <a:srcRect b="1100"/>
          <a:stretch/>
        </p:blipFill>
        <p:spPr>
          <a:xfrm>
            <a:off x="5751981" y="701510"/>
            <a:ext cx="6440019" cy="3502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44779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72;p30">
            <a:extLst>
              <a:ext uri="{FF2B5EF4-FFF2-40B4-BE49-F238E27FC236}">
                <a16:creationId xmlns:a16="http://schemas.microsoft.com/office/drawing/2014/main" id="{863EF46B-614C-434A-50D7-1851E9D8D3B6}"/>
              </a:ext>
            </a:extLst>
          </p:cNvPr>
          <p:cNvSpPr txBox="1"/>
          <p:nvPr/>
        </p:nvSpPr>
        <p:spPr>
          <a:xfrm>
            <a:off x="264300" y="1484155"/>
            <a:ext cx="11663400" cy="1008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 sz="3200" b="1" i="0" u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Prefeit</a:t>
            </a:r>
            <a:r>
              <a:rPr lang="en-US" sz="3200" b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</a:t>
            </a:r>
            <a:r>
              <a:rPr lang="en-US" sz="3200" b="1" i="0" u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Municipal de Boa Vista – RR</a:t>
            </a:r>
            <a:endParaRPr dirty="0"/>
          </a:p>
          <a:p>
            <a:pPr marL="0" marR="0" lvl="0" indent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 sz="3200" b="0" i="0" u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Arthur Henrique </a:t>
            </a:r>
            <a:r>
              <a:rPr lang="en-US" sz="3200" b="0" i="0" u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Brandão</a:t>
            </a:r>
            <a:r>
              <a:rPr lang="en-US" sz="3200" b="0" i="0" u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Machado</a:t>
            </a:r>
            <a:endParaRPr dirty="0"/>
          </a:p>
        </p:txBody>
      </p:sp>
      <p:sp>
        <p:nvSpPr>
          <p:cNvPr id="3" name="Google Shape;273;p30">
            <a:extLst>
              <a:ext uri="{FF2B5EF4-FFF2-40B4-BE49-F238E27FC236}">
                <a16:creationId xmlns:a16="http://schemas.microsoft.com/office/drawing/2014/main" id="{ACA351C2-198E-77CF-C33F-30EDF2C235B4}"/>
              </a:ext>
            </a:extLst>
          </p:cNvPr>
          <p:cNvSpPr txBox="1"/>
          <p:nvPr/>
        </p:nvSpPr>
        <p:spPr>
          <a:xfrm>
            <a:off x="264300" y="2925000"/>
            <a:ext cx="11447400" cy="10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 sz="3200" b="1" i="0" u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Secretári</a:t>
            </a:r>
            <a:r>
              <a:rPr lang="en-US" sz="3200" b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</a:t>
            </a:r>
            <a:r>
              <a:rPr lang="en-US" sz="3200" b="1" i="0" u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Municipal de </a:t>
            </a:r>
            <a:r>
              <a:rPr lang="en-US" sz="3200" b="1" i="0" u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Saúde</a:t>
            </a:r>
            <a:endParaRPr dirty="0"/>
          </a:p>
          <a:p>
            <a:pPr marL="0" marR="0" lvl="0" indent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 sz="3200" b="0" i="0" u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Luiz Renato </a:t>
            </a:r>
            <a:r>
              <a:rPr lang="en-US" sz="3200" b="0" i="0" u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Maciel</a:t>
            </a:r>
            <a:r>
              <a:rPr lang="en-US" sz="3200" b="0" i="0" u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de Melo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938603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78210F2D-7360-B16B-C6CB-21C9EE10F07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41041390"/>
              </p:ext>
            </p:extLst>
          </p:nvPr>
        </p:nvGraphicFramePr>
        <p:xfrm>
          <a:off x="1845798" y="1352394"/>
          <a:ext cx="7775575" cy="28078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0542424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4">
            <a:extLst>
              <a:ext uri="{FF2B5EF4-FFF2-40B4-BE49-F238E27FC236}">
                <a16:creationId xmlns:a16="http://schemas.microsoft.com/office/drawing/2014/main" id="{DE99C48C-D32C-BFDC-FDA5-70B5F159EF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318" y="7288"/>
            <a:ext cx="11663363" cy="461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altLang="pt-BR" sz="2400" b="1" dirty="0">
                <a:solidFill>
                  <a:srgbClr val="0070C0"/>
                </a:solidFill>
                <a:cs typeface="Times New Roman" panose="02020603050405020304" pitchFamily="18" charset="0"/>
              </a:rPr>
              <a:t>FUNDO MUNICIPAL DE SAÚDE </a:t>
            </a:r>
          </a:p>
        </p:txBody>
      </p:sp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id="{203F85B8-3B88-73A5-9E40-235005BF80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7900193"/>
              </p:ext>
            </p:extLst>
          </p:nvPr>
        </p:nvGraphicFramePr>
        <p:xfrm>
          <a:off x="264318" y="860612"/>
          <a:ext cx="11768137" cy="420491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771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037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157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0305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1037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85812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023495">
                <a:tc gridSpan="5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pt-BR" sz="24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PLANILHA DE METAS/INDICADORES</a:t>
                      </a:r>
                    </a:p>
                  </a:txBody>
                  <a:tcPr marL="25694" marR="25694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pt-BR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5693" marR="25693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400" dirty="0"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RESULTADOS</a:t>
                      </a:r>
                    </a:p>
                  </a:txBody>
                  <a:tcPr marL="25694" marR="25694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10792">
                <a:tc>
                  <a:txBody>
                    <a:bodyPr/>
                    <a:lstStyle/>
                    <a:p>
                      <a:pPr algn="ctr"/>
                      <a:r>
                        <a:rPr lang="pt-BR" sz="24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Nº da Meta</a:t>
                      </a:r>
                    </a:p>
                  </a:txBody>
                  <a:tcPr marL="25694" marR="25694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Indicador</a:t>
                      </a:r>
                    </a:p>
                  </a:txBody>
                  <a:tcPr marL="25694" marR="25694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Polaridade</a:t>
                      </a:r>
                    </a:p>
                  </a:txBody>
                  <a:tcPr marL="25694" marR="25694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Unid.</a:t>
                      </a:r>
                    </a:p>
                  </a:txBody>
                  <a:tcPr marL="25694" marR="25694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Meta </a:t>
                      </a:r>
                    </a:p>
                    <a:p>
                      <a:pPr algn="ctr"/>
                      <a:r>
                        <a:rPr lang="pt-BR" sz="24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2024</a:t>
                      </a:r>
                      <a:endParaRPr lang="pt-BR" sz="24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 pitchFamily="18" charset="0"/>
                      </a:endParaRPr>
                    </a:p>
                  </a:txBody>
                  <a:tcPr marL="25694" marR="25694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4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 pitchFamily="18" charset="0"/>
                        </a:rPr>
                        <a:t>1º QDM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4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 pitchFamily="18" charset="0"/>
                        </a:rPr>
                        <a:t>2024</a:t>
                      </a:r>
                      <a:endParaRPr lang="pt-BR" sz="2400" b="1" dirty="0">
                        <a:effectLst/>
                        <a:latin typeface="+mn-lt"/>
                        <a:ea typeface="Calibri"/>
                        <a:cs typeface="Times New Roman" pitchFamily="18" charset="0"/>
                      </a:endParaRPr>
                    </a:p>
                  </a:txBody>
                  <a:tcPr marL="25694" marR="25694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70628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pt-BR" sz="24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03</a:t>
                      </a:r>
                    </a:p>
                  </a:txBody>
                  <a:tcPr marL="68581" marR="68581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4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Manter no mínimo 15% de aplicação de recursos na saúde do município</a:t>
                      </a:r>
                      <a:r>
                        <a:rPr lang="pt-BR" sz="24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, conforme a EC 29/2000</a:t>
                      </a:r>
                      <a:endParaRPr lang="pt-BR" sz="24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7091" marR="37091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4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&gt; melhor</a:t>
                      </a:r>
                    </a:p>
                  </a:txBody>
                  <a:tcPr marL="31663" marR="31663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4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%</a:t>
                      </a:r>
                    </a:p>
                  </a:txBody>
                  <a:tcPr marL="31663" marR="31663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4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15%</a:t>
                      </a:r>
                    </a:p>
                  </a:txBody>
                  <a:tcPr marL="37091" marR="37091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4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17,83%</a:t>
                      </a:r>
                    </a:p>
                  </a:txBody>
                  <a:tcPr marL="37091" marR="37091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Picture 31" descr="certo-errado">
            <a:extLst>
              <a:ext uri="{FF2B5EF4-FFF2-40B4-BE49-F238E27FC236}">
                <a16:creationId xmlns:a16="http://schemas.microsoft.com/office/drawing/2014/main" id="{7CBAD5D7-1CE4-DB2A-1CB2-FBF6ACC1E2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643803" y="3312391"/>
            <a:ext cx="365125" cy="46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46530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3">
            <a:extLst>
              <a:ext uri="{FF2B5EF4-FFF2-40B4-BE49-F238E27FC236}">
                <a16:creationId xmlns:a16="http://schemas.microsoft.com/office/drawing/2014/main" id="{B0E7A7B3-20EC-7155-BCB6-9FDB3F8EC9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318" y="195288"/>
            <a:ext cx="11663363" cy="43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pt-BR" altLang="pt-BR" sz="2400" b="1" dirty="0">
                <a:solidFill>
                  <a:srgbClr val="0070C0"/>
                </a:solidFill>
                <a:latin typeface="Arial "/>
                <a:cs typeface="Times New Roman" panose="02020603050405020304" pitchFamily="18" charset="0"/>
              </a:rPr>
              <a:t>SUPERINTENDÊNCIA DA ATENÇÃO PRIMÁRIA - SAB</a:t>
            </a:r>
          </a:p>
        </p:txBody>
      </p:sp>
      <p:graphicFrame>
        <p:nvGraphicFramePr>
          <p:cNvPr id="6" name="Tabela 5">
            <a:extLst>
              <a:ext uri="{FF2B5EF4-FFF2-40B4-BE49-F238E27FC236}">
                <a16:creationId xmlns:a16="http://schemas.microsoft.com/office/drawing/2014/main" id="{FB202EA0-9318-9212-90D9-910985EBC3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3654326"/>
              </p:ext>
            </p:extLst>
          </p:nvPr>
        </p:nvGraphicFramePr>
        <p:xfrm>
          <a:off x="145815" y="1137672"/>
          <a:ext cx="11900367" cy="442632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711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127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3110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16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9693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87193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17229">
                <a:tc gridSpan="5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pt-BR" sz="2400" b="1" kern="1200" dirty="0">
                          <a:solidFill>
                            <a:schemeClr val="lt1"/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PLANILHA DE METAS/INDICADORES</a:t>
                      </a:r>
                    </a:p>
                  </a:txBody>
                  <a:tcPr marL="25695" marR="25695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pt-BR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5693" marR="25693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400" dirty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RESULTADOS</a:t>
                      </a:r>
                      <a:endParaRPr lang="pt-BR" sz="2400" dirty="0">
                        <a:effectLst/>
                        <a:latin typeface="+mj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5695" marR="2569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8446">
                <a:tc>
                  <a:txBody>
                    <a:bodyPr/>
                    <a:lstStyle/>
                    <a:p>
                      <a:pPr algn="ctr"/>
                      <a:r>
                        <a:rPr lang="pt-BR" sz="2400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Nº da Meta</a:t>
                      </a:r>
                      <a:endParaRPr lang="pt-BR" sz="24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5695" marR="25695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Indicador</a:t>
                      </a:r>
                      <a:endParaRPr lang="pt-BR" sz="24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5695" marR="25695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Polaridade</a:t>
                      </a:r>
                      <a:endParaRPr lang="pt-BR" sz="24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5695" marR="25695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Unid.</a:t>
                      </a:r>
                      <a:endParaRPr lang="pt-BR" sz="24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5695" marR="25695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Meta </a:t>
                      </a:r>
                    </a:p>
                    <a:p>
                      <a:pPr algn="ctr"/>
                      <a:r>
                        <a:rPr lang="pt-BR" sz="24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2024</a:t>
                      </a:r>
                      <a:endParaRPr lang="pt-BR" sz="24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 pitchFamily="18" charset="0"/>
                      </a:endParaRPr>
                    </a:p>
                  </a:txBody>
                  <a:tcPr marL="25694" marR="25694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4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/>
                          <a:cs typeface="Times New Roman" pitchFamily="18" charset="0"/>
                        </a:rPr>
                        <a:t>1º QDM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4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/>
                          <a:cs typeface="Times New Roman" pitchFamily="18" charset="0"/>
                        </a:rPr>
                        <a:t>2024</a:t>
                      </a:r>
                      <a:endParaRPr lang="pt-BR" sz="2400" b="1" dirty="0">
                        <a:effectLst/>
                        <a:latin typeface="+mj-lt"/>
                        <a:ea typeface="Calibri"/>
                        <a:cs typeface="Times New Roman" pitchFamily="18" charset="0"/>
                      </a:endParaRPr>
                    </a:p>
                  </a:txBody>
                  <a:tcPr marL="25694" marR="25694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4593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24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Arial" pitchFamily="34" charset="0"/>
                        </a:rPr>
                        <a:t>16</a:t>
                      </a:r>
                    </a:p>
                  </a:txBody>
                  <a:tcPr marL="44453" marR="44453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24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Arial" pitchFamily="34" charset="0"/>
                        </a:rPr>
                        <a:t>Proporção de gravidez na adolescência entre as faixas etárias 10 a 19 anos.</a:t>
                      </a:r>
                    </a:p>
                  </a:txBody>
                  <a:tcPr marL="44453" marR="44453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Arial" pitchFamily="34" charset="0"/>
                        </a:rPr>
                        <a:t>&lt; melhor</a:t>
                      </a:r>
                    </a:p>
                  </a:txBody>
                  <a:tcPr marL="44453" marR="44453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2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itchFamily="34" charset="0"/>
                        </a:rPr>
                        <a:t>%</a:t>
                      </a:r>
                    </a:p>
                  </a:txBody>
                  <a:tcPr marL="44453" marR="44453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24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Arial" pitchFamily="34" charset="0"/>
                        </a:rPr>
                        <a:t>16,34</a:t>
                      </a:r>
                    </a:p>
                  </a:txBody>
                  <a:tcPr marL="44453" marR="44453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2400" dirty="0">
                          <a:effectLst/>
                          <a:latin typeface="+mj-lt"/>
                          <a:ea typeface="Calibri" panose="020F0502020204030204" pitchFamily="34" charset="0"/>
                          <a:cs typeface="Arial" pitchFamily="34" charset="0"/>
                        </a:rPr>
                        <a:t>14,99</a:t>
                      </a:r>
                    </a:p>
                  </a:txBody>
                  <a:tcPr marL="44453" marR="44453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3746593"/>
                  </a:ext>
                </a:extLst>
              </a:tr>
              <a:tr h="1045936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2400" b="1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29</a:t>
                      </a:r>
                      <a:endParaRPr sz="2400" b="1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0450" marR="3045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/>
                        <a:buNone/>
                      </a:pPr>
                      <a:r>
                        <a:rPr lang="pt-BR" sz="2400" dirty="0"/>
                        <a:t>Cobertura vacinal de Poliomielite inativada e de </a:t>
                      </a:r>
                      <a:r>
                        <a:rPr lang="pt-BR" sz="2400" dirty="0" err="1"/>
                        <a:t>Pentavalente</a:t>
                      </a:r>
                      <a:r>
                        <a:rPr lang="pt-BR" sz="2400" dirty="0"/>
                        <a:t>.</a:t>
                      </a:r>
                      <a:endParaRPr sz="2400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7100" marR="3710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/>
                        <a:buNone/>
                        <a:tabLst/>
                        <a:defRPr/>
                      </a:pPr>
                      <a:r>
                        <a:rPr lang="pt-BR" sz="240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&gt; melhor</a:t>
                      </a:r>
                    </a:p>
                  </a:txBody>
                  <a:tcPr marL="31675" marR="31675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pt-BR" sz="240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%</a:t>
                      </a:r>
                    </a:p>
                  </a:txBody>
                  <a:tcPr marL="31675" marR="31675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240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95%</a:t>
                      </a:r>
                      <a:endParaRPr sz="2400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7100" marR="3710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24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74,77%</a:t>
                      </a:r>
                      <a:endParaRPr sz="24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7100" marR="3710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9170077"/>
                  </a:ext>
                </a:extLst>
              </a:tr>
              <a:tr h="1045936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2400" b="1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30</a:t>
                      </a:r>
                      <a:endParaRPr sz="2400" b="1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0450" marR="3045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/>
                        <a:buNone/>
                      </a:pPr>
                      <a:r>
                        <a:rPr lang="pt-BR" sz="240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Percentual de Cobertura da Triagem Neonatal.</a:t>
                      </a:r>
                      <a:endParaRPr sz="2400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7100" marR="3710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/>
                        <a:buNone/>
                        <a:tabLst/>
                        <a:defRPr/>
                      </a:pPr>
                      <a:r>
                        <a:rPr lang="pt-BR" sz="240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&gt; melhor</a:t>
                      </a:r>
                    </a:p>
                  </a:txBody>
                  <a:tcPr marL="31675" marR="31675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pt-BR" sz="240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%</a:t>
                      </a:r>
                    </a:p>
                  </a:txBody>
                  <a:tcPr marL="31675" marR="31675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240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95%</a:t>
                      </a:r>
                      <a:endParaRPr sz="2400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7100" marR="3710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24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109,67%</a:t>
                      </a:r>
                      <a:endParaRPr sz="24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7100" marR="3710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7363809"/>
                  </a:ext>
                </a:extLst>
              </a:tr>
            </a:tbl>
          </a:graphicData>
        </a:graphic>
      </p:graphicFrame>
      <p:pic>
        <p:nvPicPr>
          <p:cNvPr id="2" name="Google Shape;50;p3" descr="certo-errado">
            <a:extLst>
              <a:ext uri="{FF2B5EF4-FFF2-40B4-BE49-F238E27FC236}">
                <a16:creationId xmlns:a16="http://schemas.microsoft.com/office/drawing/2014/main" id="{853332D9-0ADD-B1CC-A887-13300375394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660608" y="2236822"/>
            <a:ext cx="365125" cy="468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50;p3" descr="certo-errado">
            <a:extLst>
              <a:ext uri="{FF2B5EF4-FFF2-40B4-BE49-F238E27FC236}">
                <a16:creationId xmlns:a16="http://schemas.microsoft.com/office/drawing/2014/main" id="{3B4D9BA1-D845-09B8-06B8-4A111DAFB44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660607" y="4524915"/>
            <a:ext cx="365125" cy="468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m 7" descr="Ícone&#10;&#10;Descrição gerada automaticamente">
            <a:extLst>
              <a:ext uri="{FF2B5EF4-FFF2-40B4-BE49-F238E27FC236}">
                <a16:creationId xmlns:a16="http://schemas.microsoft.com/office/drawing/2014/main" id="{9F8E7064-049D-7642-8161-90BF20296CB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75" t="12717" r="11630" b="14099"/>
          <a:stretch/>
        </p:blipFill>
        <p:spPr>
          <a:xfrm>
            <a:off x="11660606" y="3485835"/>
            <a:ext cx="385575" cy="367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9490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3">
            <a:extLst>
              <a:ext uri="{FF2B5EF4-FFF2-40B4-BE49-F238E27FC236}">
                <a16:creationId xmlns:a16="http://schemas.microsoft.com/office/drawing/2014/main" id="{B0E7A7B3-20EC-7155-BCB6-9FDB3F8EC9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318" y="195288"/>
            <a:ext cx="11663363" cy="43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pt-BR" altLang="pt-BR" sz="2400" b="1" dirty="0">
                <a:solidFill>
                  <a:srgbClr val="0070C0"/>
                </a:solidFill>
                <a:latin typeface="Arial "/>
                <a:cs typeface="Times New Roman" panose="02020603050405020304" pitchFamily="18" charset="0"/>
              </a:rPr>
              <a:t>SUPERINTENDÊNCIA DA ATENÇÃO PRIMÁRIA - SAB</a:t>
            </a:r>
          </a:p>
        </p:txBody>
      </p:sp>
      <p:graphicFrame>
        <p:nvGraphicFramePr>
          <p:cNvPr id="6" name="Tabela 5">
            <a:extLst>
              <a:ext uri="{FF2B5EF4-FFF2-40B4-BE49-F238E27FC236}">
                <a16:creationId xmlns:a16="http://schemas.microsoft.com/office/drawing/2014/main" id="{FB202EA0-9318-9212-90D9-910985EBC3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9480604"/>
              </p:ext>
            </p:extLst>
          </p:nvPr>
        </p:nvGraphicFramePr>
        <p:xfrm>
          <a:off x="139234" y="918587"/>
          <a:ext cx="11900367" cy="507263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711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127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3110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16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9693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87193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07548">
                <a:tc gridSpan="5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pt-BR" sz="2400" b="1" kern="1200" dirty="0">
                          <a:solidFill>
                            <a:schemeClr val="lt1"/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PLANILHA DE METAS/INDICADORES</a:t>
                      </a:r>
                    </a:p>
                  </a:txBody>
                  <a:tcPr marL="25695" marR="25695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pt-BR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5693" marR="25693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400" dirty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RESULTADOS</a:t>
                      </a:r>
                      <a:endParaRPr lang="pt-BR" sz="2400" dirty="0">
                        <a:effectLst/>
                        <a:latin typeface="+mj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5695" marR="2569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15096">
                <a:tc>
                  <a:txBody>
                    <a:bodyPr/>
                    <a:lstStyle/>
                    <a:p>
                      <a:pPr algn="ctr"/>
                      <a:r>
                        <a:rPr lang="pt-BR" sz="2400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Nº da Meta</a:t>
                      </a:r>
                      <a:endParaRPr lang="pt-BR" sz="24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5695" marR="25695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Indicador</a:t>
                      </a:r>
                      <a:endParaRPr lang="pt-BR" sz="24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5695" marR="25695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Polaridade</a:t>
                      </a:r>
                      <a:endParaRPr lang="pt-BR" sz="24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5695" marR="25695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Unid.</a:t>
                      </a:r>
                      <a:endParaRPr lang="pt-BR" sz="24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5695" marR="25695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Meta </a:t>
                      </a:r>
                    </a:p>
                    <a:p>
                      <a:pPr algn="ctr"/>
                      <a:r>
                        <a:rPr lang="pt-BR" sz="24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2024</a:t>
                      </a:r>
                      <a:endParaRPr lang="pt-BR" sz="24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 pitchFamily="18" charset="0"/>
                      </a:endParaRPr>
                    </a:p>
                  </a:txBody>
                  <a:tcPr marL="25694" marR="25694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4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/>
                          <a:cs typeface="Times New Roman" pitchFamily="18" charset="0"/>
                        </a:rPr>
                        <a:t>1º QDM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4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/>
                          <a:cs typeface="Times New Roman" pitchFamily="18" charset="0"/>
                        </a:rPr>
                        <a:t>2024</a:t>
                      </a:r>
                      <a:endParaRPr lang="pt-BR" sz="2400" b="1" dirty="0">
                        <a:effectLst/>
                        <a:latin typeface="+mj-lt"/>
                        <a:ea typeface="Calibri"/>
                        <a:cs typeface="Times New Roman" pitchFamily="18" charset="0"/>
                      </a:endParaRPr>
                    </a:p>
                  </a:txBody>
                  <a:tcPr marL="25694" marR="25694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04706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2400" b="1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34</a:t>
                      </a:r>
                      <a:endParaRPr sz="2400" b="1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0450" marR="3045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/>
                        <a:buNone/>
                      </a:pPr>
                      <a:r>
                        <a:rPr lang="pt-BR" sz="2400" dirty="0"/>
                        <a:t>Garantir a realização da consulta de Avaliação Multidimensional da pessoa idosa semestralmente</a:t>
                      </a:r>
                      <a:endParaRPr sz="2400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7100" marR="3710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/>
                        <a:buNone/>
                      </a:pPr>
                      <a:r>
                        <a:rPr lang="pt-BR" sz="240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&gt; melhor</a:t>
                      </a:r>
                      <a:endParaRPr sz="2400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1675" marR="31675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240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Nº</a:t>
                      </a:r>
                      <a:endParaRPr sz="2400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1675" marR="31675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2400" dirty="0"/>
                        <a:t>77.480</a:t>
                      </a:r>
                      <a:endParaRPr sz="2400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7100" marR="3710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2400" dirty="0"/>
                        <a:t>2.166</a:t>
                      </a:r>
                      <a:endParaRPr sz="24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7100" marR="3710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436659"/>
                  </a:ext>
                </a:extLst>
              </a:tr>
              <a:tr h="1222644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2400" b="1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37</a:t>
                      </a:r>
                      <a:endParaRPr sz="2400" b="1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0450" marR="3045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/>
                        <a:buNone/>
                      </a:pPr>
                      <a:r>
                        <a:rPr lang="pt-BR" sz="2400" dirty="0"/>
                        <a:t>Percentual de Cobertura da população das Equipes da Estratégia Saúde da Família</a:t>
                      </a:r>
                      <a:endParaRPr sz="2400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7100" marR="3710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/>
                        <a:buNone/>
                        <a:tabLst/>
                        <a:defRPr/>
                      </a:pPr>
                      <a:r>
                        <a:rPr lang="pt-BR" sz="240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&gt; melhor</a:t>
                      </a:r>
                    </a:p>
                  </a:txBody>
                  <a:tcPr marL="31675" marR="31675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240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%</a:t>
                      </a:r>
                      <a:endParaRPr sz="2400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1675" marR="31675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240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100%</a:t>
                      </a:r>
                      <a:endParaRPr sz="2400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7100" marR="3710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24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82,71%</a:t>
                      </a:r>
                      <a:endParaRPr sz="24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7100" marR="3710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3746593"/>
                  </a:ext>
                </a:extLst>
              </a:tr>
              <a:tr h="1222644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2400" b="1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38</a:t>
                      </a:r>
                      <a:endParaRPr sz="2400" b="1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0450" marR="3045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/>
                        <a:buNone/>
                      </a:pPr>
                      <a:r>
                        <a:rPr lang="pt-BR" sz="2400" dirty="0"/>
                        <a:t>Percentual de Cobertura da População das Equipes de Saúde Bucal.</a:t>
                      </a:r>
                      <a:endParaRPr sz="2400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7100" marR="3710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/>
                        <a:buNone/>
                      </a:pPr>
                      <a:r>
                        <a:rPr lang="pt-BR" sz="240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&gt; melhor</a:t>
                      </a:r>
                      <a:endParaRPr sz="2400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1675" marR="31675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240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%</a:t>
                      </a:r>
                      <a:endParaRPr sz="2400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1675" marR="31675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240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21%</a:t>
                      </a:r>
                      <a:endParaRPr sz="2400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7100" marR="3710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24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35,04%</a:t>
                      </a:r>
                      <a:endParaRPr sz="24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7100" marR="3710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1690241"/>
                  </a:ext>
                </a:extLst>
              </a:tr>
            </a:tbl>
          </a:graphicData>
        </a:graphic>
      </p:graphicFrame>
      <p:pic>
        <p:nvPicPr>
          <p:cNvPr id="9" name="Google Shape;50;p3" descr="certo-errado">
            <a:extLst>
              <a:ext uri="{FF2B5EF4-FFF2-40B4-BE49-F238E27FC236}">
                <a16:creationId xmlns:a16="http://schemas.microsoft.com/office/drawing/2014/main" id="{1A33C444-6545-D0C0-5FD5-82026F3831F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658103" y="3536006"/>
            <a:ext cx="365125" cy="468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50;p3" descr="certo-errado">
            <a:extLst>
              <a:ext uri="{FF2B5EF4-FFF2-40B4-BE49-F238E27FC236}">
                <a16:creationId xmlns:a16="http://schemas.microsoft.com/office/drawing/2014/main" id="{634799E7-1ED8-453F-B4BB-80747F083D7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658102" y="4773184"/>
            <a:ext cx="365125" cy="468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m 1" descr="Ícone&#10;&#10;Descrição gerada automaticamente">
            <a:extLst>
              <a:ext uri="{FF2B5EF4-FFF2-40B4-BE49-F238E27FC236}">
                <a16:creationId xmlns:a16="http://schemas.microsoft.com/office/drawing/2014/main" id="{D43A3EDA-9175-8CA6-58BD-6353A55913B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75" t="12717" r="11630" b="14099"/>
          <a:stretch/>
        </p:blipFill>
        <p:spPr>
          <a:xfrm>
            <a:off x="11647876" y="2157968"/>
            <a:ext cx="385575" cy="367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0925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3">
            <a:extLst>
              <a:ext uri="{FF2B5EF4-FFF2-40B4-BE49-F238E27FC236}">
                <a16:creationId xmlns:a16="http://schemas.microsoft.com/office/drawing/2014/main" id="{83886CB1-4423-F1B4-B411-DB85DFB3BE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318" y="131788"/>
            <a:ext cx="11663363" cy="43582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pt-BR" altLang="pt-BR" sz="2400" b="1" dirty="0">
                <a:solidFill>
                  <a:srgbClr val="0070C0"/>
                </a:solidFill>
                <a:cs typeface="Arial" panose="020B0604020202020204" pitchFamily="34" charset="0"/>
              </a:rPr>
              <a:t>SUPERINTENDÊNCIA DE ATENÇÃO ESPECIALIZADA - SAE</a:t>
            </a:r>
          </a:p>
        </p:txBody>
      </p:sp>
      <p:graphicFrame>
        <p:nvGraphicFramePr>
          <p:cNvPr id="8" name="Tabela 7">
            <a:extLst>
              <a:ext uri="{FF2B5EF4-FFF2-40B4-BE49-F238E27FC236}">
                <a16:creationId xmlns:a16="http://schemas.microsoft.com/office/drawing/2014/main" id="{B2E008DC-D235-3C23-CB34-87D79F03BD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0099312"/>
              </p:ext>
            </p:extLst>
          </p:nvPr>
        </p:nvGraphicFramePr>
        <p:xfrm>
          <a:off x="264318" y="567612"/>
          <a:ext cx="11663364" cy="5433137"/>
        </p:xfrm>
        <a:graphic>
          <a:graphicData uri="http://schemas.openxmlformats.org/drawingml/2006/table">
            <a:tbl>
              <a:tblPr/>
              <a:tblGrid>
                <a:gridCol w="11827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972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6347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2717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7360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9191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822090"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Microsoft YaHei" pitchFamily="34" charset="-122"/>
                          <a:cs typeface="Times New Roman" pitchFamily="18" charset="0"/>
                        </a:rPr>
                        <a:t>PLANILHA DE METAS/INDICADORES</a:t>
                      </a:r>
                    </a:p>
                  </a:txBody>
                  <a:tcPr marL="25693" marR="25693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Microsoft YaHei" pitchFamily="34" charset="-122"/>
                          <a:cs typeface="Times New Roman" pitchFamily="18" charset="0"/>
                        </a:rPr>
                        <a:t>RESULTADOS</a:t>
                      </a:r>
                      <a:endParaRPr kumimoji="0" lang="pt-BR" sz="24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+mj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5693" marR="25693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963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Microsoft YaHei" pitchFamily="34" charset="-122"/>
                          <a:cs typeface="Times New Roman" pitchFamily="18" charset="0"/>
                        </a:rPr>
                        <a:t>Nº da Meta</a:t>
                      </a:r>
                      <a:endParaRPr kumimoji="0" lang="pt-BR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5693" marR="25693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Microsoft YaHei" pitchFamily="34" charset="-122"/>
                          <a:cs typeface="Times New Roman" pitchFamily="18" charset="0"/>
                        </a:rPr>
                        <a:t>Indicador</a:t>
                      </a:r>
                      <a:endParaRPr kumimoji="0" lang="pt-BR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5693" marR="25693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Microsoft YaHei" pitchFamily="34" charset="-122"/>
                          <a:cs typeface="Times New Roman" pitchFamily="18" charset="0"/>
                        </a:rPr>
                        <a:t>Polaridade</a:t>
                      </a:r>
                      <a:endParaRPr kumimoji="0" lang="pt-BR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5693" marR="25693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Microsoft YaHei" pitchFamily="34" charset="-122"/>
                          <a:cs typeface="Times New Roman" pitchFamily="18" charset="0"/>
                        </a:rPr>
                        <a:t>Unid.</a:t>
                      </a:r>
                      <a:endParaRPr kumimoji="0" lang="pt-BR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5693" marR="25693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Meta </a:t>
                      </a:r>
                    </a:p>
                    <a:p>
                      <a:pPr algn="ctr"/>
                      <a:r>
                        <a:rPr lang="pt-BR" sz="24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2024</a:t>
                      </a:r>
                      <a:endParaRPr lang="pt-BR" sz="24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 pitchFamily="18" charset="0"/>
                      </a:endParaRPr>
                    </a:p>
                  </a:txBody>
                  <a:tcPr marL="25694" marR="25694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4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/>
                          <a:cs typeface="Times New Roman" pitchFamily="18" charset="0"/>
                        </a:rPr>
                        <a:t>1º QDM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4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/>
                          <a:cs typeface="Times New Roman" pitchFamily="18" charset="0"/>
                        </a:rPr>
                        <a:t>2024</a:t>
                      </a:r>
                      <a:endParaRPr lang="pt-BR" sz="2400" b="1" dirty="0">
                        <a:effectLst/>
                        <a:latin typeface="+mj-lt"/>
                        <a:ea typeface="Calibri"/>
                        <a:cs typeface="Times New Roman" pitchFamily="18" charset="0"/>
                      </a:endParaRPr>
                    </a:p>
                  </a:txBody>
                  <a:tcPr marL="25694" marR="25694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D6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2234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itchFamily="34" charset="0"/>
                          <a:cs typeface="Times New Roman" pitchFamily="18" charset="0"/>
                        </a:rPr>
                        <a:t>50</a:t>
                      </a:r>
                    </a:p>
                  </a:txBody>
                  <a:tcPr marL="44451" marR="44451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itchFamily="34" charset="0"/>
                          <a:cs typeface="Times New Roman" pitchFamily="18" charset="0"/>
                        </a:rPr>
                        <a:t>Realizar 100% de Matriciamento para Unidades Básica de Saúde da área de abrangência do CAPS II </a:t>
                      </a:r>
                    </a:p>
                  </a:txBody>
                  <a:tcPr marL="44451" marR="44451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Microsoft YaHei" pitchFamily="34" charset="-122"/>
                          <a:cs typeface="Times New Roman" pitchFamily="18" charset="0"/>
                        </a:rPr>
                        <a:t>˃ melhor</a:t>
                      </a:r>
                      <a:endParaRPr kumimoji="0" lang="pt-BR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4451" marR="44451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Microsoft YaHei" pitchFamily="34" charset="-122"/>
                          <a:cs typeface="Times New Roman" pitchFamily="18" charset="0"/>
                        </a:rPr>
                        <a:t>%</a:t>
                      </a:r>
                      <a:endParaRPr kumimoji="0" lang="pt-BR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4451" marR="44451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itchFamily="34" charset="0"/>
                          <a:cs typeface="Times New Roman" pitchFamily="18" charset="0"/>
                        </a:rPr>
                        <a:t>100%</a:t>
                      </a:r>
                    </a:p>
                  </a:txBody>
                  <a:tcPr marL="44451" marR="44451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" pitchFamily="34" charset="0"/>
                          <a:cs typeface="Times New Roman" pitchFamily="18" charset="0"/>
                        </a:rPr>
                        <a:t>100%</a:t>
                      </a:r>
                    </a:p>
                  </a:txBody>
                  <a:tcPr marL="44451" marR="44451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D6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3906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itchFamily="34" charset="0"/>
                          <a:cs typeface="Times New Roman" pitchFamily="18" charset="0"/>
                        </a:rPr>
                        <a:t>53</a:t>
                      </a:r>
                    </a:p>
                  </a:txBody>
                  <a:tcPr marL="44451" marR="44451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pt-BR" sz="2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Microsoft YaHei" pitchFamily="34" charset="-122"/>
                          <a:cs typeface="Times New Roman" pitchFamily="18" charset="0"/>
                        </a:rPr>
                        <a:t>Proporção de atendimentos pré-hospitalar realizados pelo SAMU 	</a:t>
                      </a:r>
                    </a:p>
                  </a:txBody>
                  <a:tcPr marL="44451" marR="44451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Microsoft YaHei" pitchFamily="34" charset="-122"/>
                          <a:cs typeface="Times New Roman" pitchFamily="18" charset="0"/>
                        </a:rPr>
                        <a:t>&gt; melhor</a:t>
                      </a:r>
                    </a:p>
                  </a:txBody>
                  <a:tcPr marL="44451" marR="44451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Microsoft YaHei" pitchFamily="34" charset="-122"/>
                          <a:cs typeface="Times New Roman" pitchFamily="18" charset="0"/>
                        </a:rPr>
                        <a:t>%</a:t>
                      </a:r>
                      <a:endParaRPr kumimoji="0" lang="pt-BR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4451" marR="44451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itchFamily="34" charset="0"/>
                          <a:cs typeface="Times New Roman" pitchFamily="18" charset="0"/>
                        </a:rPr>
                        <a:t>85%</a:t>
                      </a:r>
                    </a:p>
                  </a:txBody>
                  <a:tcPr marL="44451" marR="44451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" pitchFamily="34" charset="0"/>
                          <a:cs typeface="Times New Roman" pitchFamily="18" charset="0"/>
                        </a:rPr>
                        <a:t>96%</a:t>
                      </a:r>
                    </a:p>
                  </a:txBody>
                  <a:tcPr marL="44451" marR="44451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D6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2" name="Picture 31" descr="certo-errado">
            <a:extLst>
              <a:ext uri="{FF2B5EF4-FFF2-40B4-BE49-F238E27FC236}">
                <a16:creationId xmlns:a16="http://schemas.microsoft.com/office/drawing/2014/main" id="{D6413E69-38E2-0B5E-42D3-CF5E267C94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503" y="2333710"/>
            <a:ext cx="365125" cy="46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1" descr="certo-errado">
            <a:extLst>
              <a:ext uri="{FF2B5EF4-FFF2-40B4-BE49-F238E27FC236}">
                <a16:creationId xmlns:a16="http://schemas.microsoft.com/office/drawing/2014/main" id="{AA81C378-690E-AC87-FAD7-B67897AACE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62555" y="4142232"/>
            <a:ext cx="365125" cy="46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7652132"/>
      </p:ext>
    </p:extLst>
  </p:cSld>
  <p:clrMapOvr>
    <a:masterClrMapping/>
  </p:clrMapOvr>
</p:sld>
</file>

<file path=ppt/theme/theme1.xml><?xml version="1.0" encoding="utf-8"?>
<a:theme xmlns:a="http://schemas.openxmlformats.org/drawingml/2006/main" name="3_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5_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7055</TotalTime>
  <Words>3132</Words>
  <Application>Microsoft Office PowerPoint</Application>
  <PresentationFormat>Widescreen</PresentationFormat>
  <Paragraphs>517</Paragraphs>
  <Slides>48</Slides>
  <Notes>42</Notes>
  <HiddenSlides>0</HiddenSlides>
  <MMClips>0</MMClips>
  <ScaleCrop>false</ScaleCrop>
  <HeadingPairs>
    <vt:vector size="6" baseType="variant">
      <vt:variant>
        <vt:lpstr>Fontes usadas</vt:lpstr>
      </vt:variant>
      <vt:variant>
        <vt:i4>8</vt:i4>
      </vt:variant>
      <vt:variant>
        <vt:lpstr>Tema</vt:lpstr>
      </vt:variant>
      <vt:variant>
        <vt:i4>4</vt:i4>
      </vt:variant>
      <vt:variant>
        <vt:lpstr>Títulos de slides</vt:lpstr>
      </vt:variant>
      <vt:variant>
        <vt:i4>48</vt:i4>
      </vt:variant>
    </vt:vector>
  </HeadingPairs>
  <TitlesOfParts>
    <vt:vector size="60" baseType="lpstr">
      <vt:lpstr>Microsoft YaHei</vt:lpstr>
      <vt:lpstr>Arial</vt:lpstr>
      <vt:lpstr>Arial </vt:lpstr>
      <vt:lpstr>Arial Black</vt:lpstr>
      <vt:lpstr>Calibri</vt:lpstr>
      <vt:lpstr>Montserrat</vt:lpstr>
      <vt:lpstr>Open Sans</vt:lpstr>
      <vt:lpstr>Times New Roman</vt:lpstr>
      <vt:lpstr>3_Tema do Office</vt:lpstr>
      <vt:lpstr>2_Tema do Office</vt:lpstr>
      <vt:lpstr>4_Tema do Office</vt:lpstr>
      <vt:lpstr>5_Tema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Primeira Infância e Políticas  Publicas</dc:title>
  <dc:creator>Honei Maceió</dc:creator>
  <cp:lastModifiedBy>Luciana Ferreira Cunha Vieira</cp:lastModifiedBy>
  <cp:revision>196</cp:revision>
  <cp:lastPrinted>2024-06-11T17:02:23Z</cp:lastPrinted>
  <dcterms:created xsi:type="dcterms:W3CDTF">2022-11-13T17:01:30Z</dcterms:created>
  <dcterms:modified xsi:type="dcterms:W3CDTF">2024-06-25T12:57:09Z</dcterms:modified>
</cp:coreProperties>
</file>