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5" r:id="rId3"/>
    <p:sldId id="297" r:id="rId4"/>
    <p:sldId id="328" r:id="rId5"/>
    <p:sldId id="329" r:id="rId6"/>
    <p:sldId id="341" r:id="rId7"/>
    <p:sldId id="276" r:id="rId8"/>
    <p:sldId id="277" r:id="rId9"/>
    <p:sldId id="278" r:id="rId10"/>
    <p:sldId id="259" r:id="rId11"/>
    <p:sldId id="289" r:id="rId12"/>
    <p:sldId id="299" r:id="rId13"/>
    <p:sldId id="347" r:id="rId14"/>
    <p:sldId id="352" r:id="rId15"/>
    <p:sldId id="360" r:id="rId16"/>
    <p:sldId id="351" r:id="rId17"/>
    <p:sldId id="343" r:id="rId18"/>
    <p:sldId id="335" r:id="rId19"/>
    <p:sldId id="344" r:id="rId20"/>
    <p:sldId id="346" r:id="rId21"/>
    <p:sldId id="345" r:id="rId22"/>
    <p:sldId id="358" r:id="rId23"/>
    <p:sldId id="334" r:id="rId24"/>
    <p:sldId id="333" r:id="rId25"/>
    <p:sldId id="332" r:id="rId26"/>
    <p:sldId id="331" r:id="rId27"/>
    <p:sldId id="290" r:id="rId28"/>
    <p:sldId id="292" r:id="rId29"/>
    <p:sldId id="337" r:id="rId30"/>
    <p:sldId id="361" r:id="rId31"/>
    <p:sldId id="349" r:id="rId32"/>
    <p:sldId id="359" r:id="rId33"/>
    <p:sldId id="338" r:id="rId34"/>
    <p:sldId id="357" r:id="rId35"/>
    <p:sldId id="339" r:id="rId36"/>
    <p:sldId id="336" r:id="rId37"/>
    <p:sldId id="356" r:id="rId38"/>
    <p:sldId id="340" r:id="rId39"/>
    <p:sldId id="362" r:id="rId40"/>
    <p:sldId id="285" r:id="rId41"/>
  </p:sldIdLst>
  <p:sldSz cx="9144000" cy="6858000" type="screen4x3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94674"/>
  </p:normalViewPr>
  <p:slideViewPr>
    <p:cSldViewPr>
      <p:cViewPr>
        <p:scale>
          <a:sx n="60" d="100"/>
          <a:sy n="60" d="100"/>
        </p:scale>
        <p:origin x="-2238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ABPLAN01\Downloads\PLANILHA%20DA%20LUCIANA%20DE%20APRESENTA&#199;&#195;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NÚMERO DE ATENDIMENTOS INDIVIDUAIS NAS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UBS´s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POR MACROÁREA</a:t>
            </a:r>
          </a:p>
        </c:rich>
      </c:tx>
      <c:layout>
        <c:manualLayout>
          <c:xMode val="edge"/>
          <c:yMode val="edge"/>
          <c:x val="0.138819428998849"/>
          <c:y val="3.949799381021909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3699914273056101E-2"/>
          <c:y val="0.159582263430363"/>
          <c:w val="0.97518416945779895"/>
          <c:h val="0.59420021648444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'[PLANILHA DA LUCIANA DE APRESENTAÇÃO.xlsx]mudar'!$C$4</c:f>
              <c:strCache>
                <c:ptCount val="1"/>
                <c:pt idx="0">
                  <c:v>1º QUAD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5.7378664737478503E-3"/>
                  <c:y val="1.656562047121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041266329058701E-2"/>
                  <c:y val="2.475944255054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351104341633499E-2"/>
                  <c:y val="1.33585909943640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1723330921848096E-3"/>
                  <c:y val="-3.01004598527772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6067997106217698E-3"/>
                  <c:y val="6.12359469990000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6067997106217698E-3"/>
                  <c:y val="-6.67255658825983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0060580800850301E-2"/>
                  <c:y val="-7.21823541842663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29230758804604E-2"/>
                  <c:y val="-1.272185049747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'[PLANILHA DA LUCIANA DE APRESENTAÇÃO.xlsx]mudar'!$B$7:$B$103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'[PLANILHA DA LUCIANA DE APRESENTAÇÃO.xlsx]mudar'!$C$7:$C$103</c:f>
              <c:numCache>
                <c:formatCode>#,##0</c:formatCode>
                <c:ptCount val="8"/>
                <c:pt idx="0">
                  <c:v>23869</c:v>
                </c:pt>
                <c:pt idx="1">
                  <c:v>18803</c:v>
                </c:pt>
                <c:pt idx="2">
                  <c:v>34295</c:v>
                </c:pt>
                <c:pt idx="3">
                  <c:v>19357</c:v>
                </c:pt>
                <c:pt idx="4">
                  <c:v>44112</c:v>
                </c:pt>
                <c:pt idx="5">
                  <c:v>18002</c:v>
                </c:pt>
                <c:pt idx="6">
                  <c:v>24222</c:v>
                </c:pt>
                <c:pt idx="7">
                  <c:v>24756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BC-4B94-8AA0-B88871D318A8}"/>
            </c:ext>
          </c:extLst>
        </c:ser>
        <c:ser>
          <c:idx val="1"/>
          <c:order val="1"/>
          <c:tx>
            <c:strRef>
              <c:f>'[PLANILHA DA LUCIANA DE APRESENTAÇÃO.xlsx]mudar'!$D$4</c:f>
              <c:strCache>
                <c:ptCount val="1"/>
                <c:pt idx="0">
                  <c:v>2º QUAD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446661843696E-2"/>
                  <c:y val="-3.02093191507523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0411533789313E-2"/>
                  <c:y val="-4.81192655556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910199565932701E-2"/>
                  <c:y val="1.54459248349010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280284611731099E-3"/>
                  <c:y val="-5.8706264265103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8180955140163E-3"/>
                  <c:y val="9.121718000161389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8560569223462198E-3"/>
                  <c:y val="4.09777500234565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1657819847935197E-3"/>
                  <c:y val="-4.060624607004970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7313153663566697E-3"/>
                  <c:y val="-9.07800148843490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'[PLANILHA DA LUCIANA DE APRESENTAÇÃO.xlsx]mudar'!$B$7:$B$103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'[PLANILHA DA LUCIANA DE APRESENTAÇÃO.xlsx]mudar'!$D$7:$D$103</c:f>
              <c:numCache>
                <c:formatCode>#,##0</c:formatCode>
                <c:ptCount val="8"/>
                <c:pt idx="0">
                  <c:v>25647</c:v>
                </c:pt>
                <c:pt idx="1">
                  <c:v>18036</c:v>
                </c:pt>
                <c:pt idx="2">
                  <c:v>35384</c:v>
                </c:pt>
                <c:pt idx="3">
                  <c:v>22247</c:v>
                </c:pt>
                <c:pt idx="4">
                  <c:v>45749</c:v>
                </c:pt>
                <c:pt idx="5">
                  <c:v>20936</c:v>
                </c:pt>
                <c:pt idx="6">
                  <c:v>31087</c:v>
                </c:pt>
                <c:pt idx="7">
                  <c:v>27085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BC-4B94-8AA0-B88871D318A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90790144"/>
        <c:axId val="90808320"/>
      </c:barChart>
      <c:catAx>
        <c:axId val="9079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pt-BR"/>
          </a:p>
        </c:txPr>
        <c:crossAx val="90808320"/>
        <c:crosses val="autoZero"/>
        <c:auto val="1"/>
        <c:lblAlgn val="ctr"/>
        <c:lblOffset val="100"/>
        <c:noMultiLvlLbl val="1"/>
      </c:catAx>
      <c:valAx>
        <c:axId val="9080832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07901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210824801363101"/>
          <c:y val="0.82895301373510599"/>
          <c:w val="0.64444847299899"/>
          <c:h val="3.7669291327698098E-2"/>
        </c:manualLayout>
      </c:layout>
      <c:overlay val="0"/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0.62102</cdr:x>
      <cdr:y>0.89747</cdr:y>
    </cdr:from>
    <cdr:to>
      <cdr:x>1</cdr:x>
      <cdr:y>1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="" xmlns:a16="http://schemas.microsoft.com/office/drawing/2014/main" id="{D9D642BF-1533-4D3E-8828-060AE16F2891}"/>
            </a:ext>
          </a:extLst>
        </cdr:cNvPr>
        <cdr:cNvSpPr txBox="1"/>
      </cdr:nvSpPr>
      <cdr:spPr>
        <a:xfrm xmlns:a="http://schemas.openxmlformats.org/drawingml/2006/main">
          <a:off x="5678607" y="5358382"/>
          <a:ext cx="3465393" cy="61217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TOTAL</a:t>
          </a:r>
          <a:r>
            <a:rPr lang="pt-BR" sz="14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ATENDIMENTOS NO </a:t>
          </a:r>
          <a:endParaRPr lang="pt-BR" sz="1400" b="1" baseline="0" dirty="0" smtClean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pt-BR" sz="1400" b="1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2º </a:t>
          </a:r>
          <a:r>
            <a:rPr lang="pt-BR" sz="14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QUADRIMESTRE: 226.171</a:t>
          </a:r>
          <a:endParaRPr lang="pt-BR" sz="1400" b="1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0.01566</cdr:x>
      <cdr:y>0.8966</cdr:y>
    </cdr:from>
    <cdr:to>
      <cdr:x>0.3763</cdr:x>
      <cdr:y>1</cdr:y>
    </cdr:to>
    <cdr:sp macro="" textlink="">
      <cdr:nvSpPr>
        <cdr:cNvPr id="3" name="CaixaDeTexto 1">
          <a:extLst xmlns:a="http://schemas.openxmlformats.org/drawingml/2006/main">
            <a:ext uri="{FF2B5EF4-FFF2-40B4-BE49-F238E27FC236}">
              <a16:creationId xmlns="" xmlns:a16="http://schemas.microsoft.com/office/drawing/2014/main" id="{8E9F00B6-EE3C-4D03-BCBA-CD9E8F311611}"/>
            </a:ext>
          </a:extLst>
        </cdr:cNvPr>
        <cdr:cNvSpPr txBox="1"/>
      </cdr:nvSpPr>
      <cdr:spPr>
        <a:xfrm xmlns:a="http://schemas.openxmlformats.org/drawingml/2006/main">
          <a:off x="143221" y="5353212"/>
          <a:ext cx="3297692" cy="61734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TOTAL</a:t>
          </a:r>
          <a:r>
            <a:rPr lang="pt-BR" sz="14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ATENDIMENTOS NO </a:t>
          </a:r>
          <a:endParaRPr lang="pt-BR" sz="1400" b="1" baseline="0" dirty="0" smtClean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pt-BR" sz="1400" b="1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1º </a:t>
          </a:r>
          <a:r>
            <a:rPr lang="pt-BR" sz="14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QUADRIMESTRE: 207.416</a:t>
          </a:r>
          <a:endParaRPr lang="pt-BR" sz="1400" b="1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E4822-44AE-4F98-8C5E-4FD933783741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1108B-2142-42D8-93EC-B72286E93B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651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7BB68-DCF1-4805-923C-E734158AFFAC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14146-8678-4D3B-832E-5A1F536E0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2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49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91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5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99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79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99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74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38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78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07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20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4EBA8-F0C4-4F18-93E8-C0910292DE98}" type="datetimeFigureOut">
              <a:rPr lang="pt-BR" smtClean="0"/>
              <a:t>20/10/2021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09AD-7101-4964-B32B-50973C37B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97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.pn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.png"/><Relationship Id="rId7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31840" y="2459504"/>
            <a:ext cx="601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700" b="1" dirty="0" smtClean="0">
                <a:latin typeface="Times New Roman" pitchFamily="18" charset="0"/>
                <a:cs typeface="Times New Roman" pitchFamily="18" charset="0"/>
              </a:rPr>
              <a:t>PRESTAÇÃO </a:t>
            </a:r>
            <a:r>
              <a:rPr lang="pt-BR" sz="2700" b="1" dirty="0">
                <a:latin typeface="Times New Roman" pitchFamily="18" charset="0"/>
                <a:cs typeface="Times New Roman" pitchFamily="18" charset="0"/>
              </a:rPr>
              <a:t>DE CONTAS </a:t>
            </a:r>
            <a:endParaRPr lang="pt-BR" sz="2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t-BR" sz="2700" b="1" dirty="0" smtClean="0">
                <a:latin typeface="Times New Roman" pitchFamily="18" charset="0"/>
                <a:cs typeface="Times New Roman" pitchFamily="18" charset="0"/>
              </a:rPr>
              <a:t>SEGUNDO QUADRIMESTRE 2021</a:t>
            </a:r>
            <a:endParaRPr lang="pt-BR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78840"/>
            <a:ext cx="2990850" cy="13906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grpSp>
        <p:nvGrpSpPr>
          <p:cNvPr id="9" name="Grupo 8"/>
          <p:cNvGrpSpPr/>
          <p:nvPr/>
        </p:nvGrpSpPr>
        <p:grpSpPr>
          <a:xfrm>
            <a:off x="0" y="0"/>
            <a:ext cx="3140075" cy="6858000"/>
            <a:chOff x="0" y="0"/>
            <a:chExt cx="314007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0075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 descr="D:\PMBV BRANC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90" y="116632"/>
              <a:ext cx="1700298" cy="1505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D:\Logo PMBV\Imagens\SMSA-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090158"/>
              <a:ext cx="2376264" cy="507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5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CBE0CE6-CA74-4155-9965-DB040BEF834C}"/>
              </a:ext>
            </a:extLst>
          </p:cNvPr>
          <p:cNvSpPr txBox="1"/>
          <p:nvPr/>
        </p:nvSpPr>
        <p:spPr>
          <a:xfrm>
            <a:off x="189978" y="76562"/>
            <a:ext cx="876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SUPERINTENDÊNCIA DE VIGILÂNCIA EM SAÚDE - SVS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="" xmlns:a16="http://schemas.microsoft.com/office/drawing/2014/main" id="{82009564-F71C-4584-A370-9D47968DA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479213"/>
              </p:ext>
            </p:extLst>
          </p:nvPr>
        </p:nvGraphicFramePr>
        <p:xfrm>
          <a:off x="0" y="620688"/>
          <a:ext cx="9143999" cy="554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32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352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97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50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211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1973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1973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864096">
                <a:tc gridSpan="5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t-B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PLANILHA DE INDICADORES</a:t>
                      </a: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da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pt-BR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  <a:endParaRPr lang="pt-BR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  <a:endParaRPr lang="pt-BR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66</a:t>
                      </a:r>
                      <a:endParaRPr lang="pt-BR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Números de casos de sífilis congênita em menores de 1 ano de idade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&lt;melhor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º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absoluto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887866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</a:t>
                      </a:r>
                      <a:endParaRPr lang="pt-BR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Proporção de contatos de casos novos de tuberculose pulmonar com confirmação laboratorial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&gt;melhor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51,3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51,3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7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Número de casos autóctones de Malária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Nº absoluto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50,51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28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93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Nº de visitas técnicas/inspeções anuais realizadas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&gt;melhor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Valor Absoluto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0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7CBE0CE6-CA74-4155-9965-DB040BEF834C}"/>
              </a:ext>
            </a:extLst>
          </p:cNvPr>
          <p:cNvSpPr txBox="1"/>
          <p:nvPr/>
        </p:nvSpPr>
        <p:spPr>
          <a:xfrm>
            <a:off x="189978" y="87015"/>
            <a:ext cx="876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ENFRENTAMENTO DA EMERGÊNCIA – COVID - 19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82009564-F71C-4584-A370-9D47968DA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645547"/>
              </p:ext>
            </p:extLst>
          </p:nvPr>
        </p:nvGraphicFramePr>
        <p:xfrm>
          <a:off x="139036" y="542185"/>
          <a:ext cx="8897460" cy="562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99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27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72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870591">
                <a:tc gridSpan="5"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PLANILHA DE INDICADORES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1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870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da META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pt-BR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  <a:endParaRPr lang="pt-BR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</a:p>
                  </a:txBody>
                  <a:tcPr marL="25693" marR="2569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Nº de UBS para atendimento de casos de Covid-19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Valor Absoluto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pt-BR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887866"/>
                  </a:ext>
                </a:extLst>
              </a:tr>
              <a:tr h="1211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Percentual de Rede Atenção Especializada estruturada para atender </a:t>
                      </a: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Covid-19 (HCSA</a:t>
                      </a:r>
                      <a:r>
                        <a:rPr lang="pt-BR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/ SAMU)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7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Percentual de 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dispensação de insumos.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96,43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  <a:endParaRPr lang="pt-BR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Percentual de dispensação de medicamentos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9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-36512" y="0"/>
            <a:ext cx="3141985" cy="68580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07904" y="2459504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AÇÕES</a:t>
            </a:r>
          </a:p>
          <a:p>
            <a:pPr algn="ctr"/>
            <a:endParaRPr lang="pt-B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SEGUNDO QUADRIMESTRE 2021</a:t>
            </a:r>
            <a:endParaRPr lang="pt-BR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0"/>
            <a:ext cx="3140075" cy="6858000"/>
            <a:chOff x="0" y="0"/>
            <a:chExt cx="3140075" cy="6858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0075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 descr="D:\PMBV BRANC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90" y="116632"/>
              <a:ext cx="1700298" cy="1505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D:\Logo PMBV\Imagens\SMSA-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090158"/>
              <a:ext cx="2376264" cy="507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990850" cy="13906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461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u="sng" dirty="0" smtClean="0">
                <a:latin typeface="Times New Roman" pitchFamily="18" charset="0"/>
                <a:cs typeface="Times New Roman" pitchFamily="18" charset="0"/>
              </a:rPr>
              <a:t>ATENÇÃO PRIMÁRIA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ENTREGA CONSTRUÇÃO UBS – SILVIO BOTELHO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MAIO / 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73" y="1268760"/>
            <a:ext cx="5148708" cy="452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4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ENTREGA CONSTRUÇÃO UBS – SILVIO BOTELHO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MAIO / 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0" y="3443609"/>
            <a:ext cx="2232248" cy="209634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2"/>
          <a:stretch/>
        </p:blipFill>
        <p:spPr>
          <a:xfrm>
            <a:off x="178675" y="1628800"/>
            <a:ext cx="3165351" cy="148461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13" y="3429716"/>
            <a:ext cx="3165351" cy="211023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4" y="3429717"/>
            <a:ext cx="3165351" cy="21102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56" y="1628800"/>
            <a:ext cx="2189752" cy="148461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00" y="1628800"/>
            <a:ext cx="2189752" cy="14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PRATICA INTEGRATIVA NAS </a:t>
            </a:r>
            <a:r>
              <a:rPr lang="pt-BR" sz="2000" b="1" dirty="0" err="1" smtClean="0">
                <a:latin typeface="Times New Roman" pitchFamily="18" charset="0"/>
                <a:cs typeface="Times New Roman" pitchFamily="18" charset="0"/>
              </a:rPr>
              <a:t>UBS´s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HORTA COMUNITÁRIA 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GABPLAN01\Downloads\WhatsApp Image 2021-09-27 at 15.14.31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9565"/>
            <a:ext cx="1839609" cy="28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ABPLAN01\Downloads\WhatsApp Image 2021-09-27 at 15.15.3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0" y="879566"/>
            <a:ext cx="1809137" cy="28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ABPLAN01\Downloads\WhatsApp Image 2021-09-27 at 15.15.3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32" y="3717032"/>
            <a:ext cx="2204315" cy="263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blob:https://web.whatsapp.com/d3e7def9-e550-499f-b18b-f0eef687eb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3" name="Picture 7" descr="C:\Users\GABPLAN01\Downloads\WhatsApp Image 2021-09-27 at 15.15.31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65" y="852545"/>
            <a:ext cx="2172359" cy="282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8"/>
          <a:srcRect l="32747" t="6643" r="32747" b="12472"/>
          <a:stretch/>
        </p:blipFill>
        <p:spPr bwMode="auto">
          <a:xfrm>
            <a:off x="6840252" y="879566"/>
            <a:ext cx="2124236" cy="2802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91881" y="4005064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UBS – PRICUMÃ</a:t>
            </a:r>
          </a:p>
          <a:p>
            <a:r>
              <a:rPr lang="pt-BR" dirty="0" smtClean="0"/>
              <a:t>UBS – HÉLIO MACÊDO</a:t>
            </a:r>
          </a:p>
          <a:p>
            <a:r>
              <a:rPr lang="pt-BR" dirty="0" smtClean="0"/>
              <a:t>UBS – ARMINDA GOMES</a:t>
            </a:r>
          </a:p>
          <a:p>
            <a:r>
              <a:rPr lang="pt-BR" dirty="0" smtClean="0"/>
              <a:t>UBS – ASA BRANCA</a:t>
            </a:r>
          </a:p>
          <a:p>
            <a:r>
              <a:rPr lang="pt-BR" dirty="0" smtClean="0"/>
              <a:t>UBS - OLENKA</a:t>
            </a:r>
            <a:endParaRPr lang="pt-BR" dirty="0"/>
          </a:p>
        </p:txBody>
      </p:sp>
      <p:pic>
        <p:nvPicPr>
          <p:cNvPr id="16" name="Imagem 15"/>
          <p:cNvPicPr/>
          <p:nvPr/>
        </p:nvPicPr>
        <p:blipFill rotWithShape="1">
          <a:blip r:embed="rId9"/>
          <a:srcRect l="37067" t="7425" r="36923" b="11769"/>
          <a:stretch/>
        </p:blipFill>
        <p:spPr bwMode="auto">
          <a:xfrm>
            <a:off x="6084168" y="3706876"/>
            <a:ext cx="2173626" cy="2644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50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SEGUNDA ETAPA DE VACINAÇÃO CONTRA GRIPE (INFLUENZA)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C:\Users\ASCOM\Pictures\FOTOS\2021\PRESTAÇÃO CONTAS\SAB\VACINA GRIPE - MAIO\51113492988_5a7ef23174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00" y="3618405"/>
            <a:ext cx="2032386" cy="27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SCOM\Pictures\FOTOS\2021\PRESTAÇÃO CONTAS\SAB\VACINA GRIPE - MAIO\51113339869_c4e6403532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63" y="746798"/>
            <a:ext cx="4140460" cy="27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SCOM\Documents\ARQUIVOS SMSA 2021\SMSA 2021\Layouts\INFLUENZA\WhatsApp Image 2021-05-11 at 10.05.2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2609"/>
            <a:ext cx="2726223" cy="27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SCOM\Documents\ARQUIVOS SMSA 2021\SMSA 2021\Layouts\INFLUENZA\WhatsApp Image 2021-05-11 at 12.04.3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8" y="3575561"/>
            <a:ext cx="2752692" cy="27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5436096" y="1844824"/>
            <a:ext cx="405297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6316545" y="4618093"/>
            <a:ext cx="108013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6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AÇÃO DE VACINAÇÃO REALIZADA NO POLO DE ASSENTAMENTO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PA NOVA AMAZÔNIA EM MAIO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m 13" descr="C:\Users\SAB\Desktop\RELATÓRIOS QUADRIMESTRAIS 2021\RELATÓRIO 2º QUADRIMESTRE 2021\PRESTAÇÃO CONTAS-SAB\SAB\vacina PA Nova Amazonia - maio\foto1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71108"/>
            <a:ext cx="5358532" cy="234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C:\Users\SAB\Desktop\RELATÓRIOS QUADRIMESTRAIS 2021\RELATÓRIO 2º QUADRIMESTRE 2021\PRESTAÇÃO CONTAS-SAB\SAB\vacina PA Nova Amazonia - maio\foto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8" y="3771108"/>
            <a:ext cx="2613411" cy="234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C:\Users\SAB\Desktop\RELATÓRIOS QUADRIMESTRAIS 2021\RELATÓRIO 2º QUADRIMESTRE 2021\PRESTAÇÃO CONTAS-SAB\SAB\vacina PA Nova Amazonia - maio\foto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535853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ASCOM\Documents\ARQUIVOS SMSA 2021\SMSA 2021\Layouts\CARD PA NOVA AMAZONIA\WhatsApp Image 2021-05-21 at 15.53.5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9" y="1052736"/>
            <a:ext cx="261341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ENCERRAMENTO CAPACITAÇÃO SOBRE </a:t>
            </a:r>
          </a:p>
          <a:p>
            <a:pPr algn="ctr" fontAlgn="base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SALA DE ENFERMAGEM GINECOLÓGICA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– JUNHO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SCOM\Pictures\FOTOS\2021\PRESTAÇÃO CONTAS\SAB\Encerramento curso sala de enfermagem-junho\51236225881_b0e8c572be_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38" y="3997521"/>
            <a:ext cx="4139850" cy="22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SCOM\Pictures\FOTOS\2021\PRESTAÇÃO CONTAS\SAB\Encerramento curso sala de enfermagem-junho\51236229726_7f232bcbfa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38" y="1052736"/>
            <a:ext cx="4139850" cy="27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SCOM\Pictures\FOTOS\2021\PRESTAÇÃO CONTAS\SAB\Encerramento curso sala de enfermagem-junho\51236442123_1581e081cb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0" y="4005063"/>
            <a:ext cx="376039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7"/>
          <a:srcRect l="18703" t="12771" r="35351" b="9157"/>
          <a:stretch/>
        </p:blipFill>
        <p:spPr bwMode="auto">
          <a:xfrm>
            <a:off x="673449" y="1052736"/>
            <a:ext cx="3857563" cy="2761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48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CONVOCAÇÃO DE NOVOS PROFISSIONAIS </a:t>
            </a:r>
          </a:p>
          <a:p>
            <a:pPr algn="ctr" fontAlgn="base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( PREENCHIMENTO DE VAGAS) – JULHO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SCOM\Pictures\FOTOS\2021\PRESTAÇÃO CONTAS\SGETES\POSSE PROFISSIONAIS\51344573859_dbb180fac6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53" y="1344031"/>
            <a:ext cx="2865475" cy="19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SCOM\Pictures\FOTOS\2021\PRESTAÇÃO CONTAS\SGETES\POSSE PROFISSIONAIS\51344846345_9f7bab13e6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4031"/>
            <a:ext cx="2943299" cy="19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SCOM\Pictures\FOTOS\2021\PRESTAÇÃO CONTAS\SGETES\POSSE PROFISSIONAIS\51344848640_77dc0541d4_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06" y="3688376"/>
            <a:ext cx="3736818" cy="249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6A39D608-E7B3-4C0F-8A0D-69939F5FD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856546"/>
              </p:ext>
            </p:extLst>
          </p:nvPr>
        </p:nvGraphicFramePr>
        <p:xfrm>
          <a:off x="16564" y="-1"/>
          <a:ext cx="9127437" cy="5740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92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2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5657"/>
              </a:tblGrid>
              <a:tr h="980729">
                <a:tc gridSpan="4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FUNDO MUNICIPAL DE SAÚDE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7150015"/>
                  </a:ext>
                </a:extLst>
              </a:tr>
              <a:tr h="732615">
                <a:tc gridSpan="4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RECEITAS DE TRANSFERÊNCIAS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7685782"/>
                  </a:ext>
                </a:extLst>
              </a:tr>
              <a:tr h="403417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DESCRIÇÃO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º QDM 2021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2º QDM 2021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TOTAL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1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TRANSFERÊNCIAS DE RECURSOS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--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TESOURO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MUNICIPAL – FPM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46.328.777,04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59.088.943,57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105.417.720,61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1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TRANSFERÊNCIAS  FUNDO A FUNDO – ESTADO/SUS E CONVÊNIOS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23.620.644,17 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27.564.810,84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51.185.455,01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1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CORONAVIRUS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COVID 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4.643.750,00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4.358.950,64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9.002.700,64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58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GERAL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74.593.171,21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91.012.705,05</a:t>
                      </a:r>
                      <a:endParaRPr lang="pt-BR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165.605.876,26</a:t>
                      </a:r>
                      <a:endParaRPr lang="pt-BR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tângulo 1"/>
          <p:cNvSpPr/>
          <p:nvPr/>
        </p:nvSpPr>
        <p:spPr>
          <a:xfrm>
            <a:off x="1825" y="6062068"/>
            <a:ext cx="9175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Fonte: https://consultafns.saude.gov.br/#/consolidada/1/detalhar; Sistema de Contabilidade Publica Integrada (Listagem das Receitas Orçamentárias e de Transferências até agosto 2021). </a:t>
            </a:r>
            <a:endParaRPr lang="pt-BR" sz="800" dirty="0" smtClean="0"/>
          </a:p>
          <a:p>
            <a:r>
              <a:rPr lang="pt-BR" sz="800" dirty="0" smtClean="0"/>
              <a:t>BALANCETES  </a:t>
            </a:r>
            <a:r>
              <a:rPr lang="pt-BR" sz="800" dirty="0"/>
              <a:t>DO 2° QUADRIMESTRE NÃO ENCERRADOS NA DATA 03/09/2021,  DADOS SUJEITOS A REVISÃO.</a:t>
            </a:r>
          </a:p>
        </p:txBody>
      </p:sp>
    </p:spTree>
    <p:extLst>
      <p:ext uri="{BB962C8B-B14F-4D97-AF65-F5344CB8AC3E}">
        <p14:creationId xmlns:p14="http://schemas.microsoft.com/office/powerpoint/2010/main" val="6345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ATENDIMENTOS ESPECIALIZADOS REALIZADOS PELO PROGRAMA TELEMEDICINA EM PARCERIA COM O HOSPITAL ALBERT EINSTEIN, POR MEIO DO PROAD-SUS.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m 9" descr="C:\Users\SAB\Desktop\RELATÓRIOS QUADRIMESTRAIS 2021\RELATÓRIO 2º QUADRIMESTRE 2021\PRESTAÇÃO CONTAS-SAB\SAB\Telemedicina - julho - mais 200 atendimentos\Atendimentos do programa TeleSaúde - Ft Giovani Oliveira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39016" cy="231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ASCOM\Pictures\FOTOS\2021\PRESTAÇÃO CONTAS\SAB\Telemedicina - julho - mais 200 atendimentos\Atendimentos do programa TeleSaúde - Ft Giovani Oliveir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3" y="1556792"/>
            <a:ext cx="3469158" cy="23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4005064"/>
            <a:ext cx="3784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CARDIOLOGIA – 101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ENDOCRINOLOGIA – 51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NEUROLOGIA ADULTO – 45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NEUROPEDIÁTRIA - 09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PSIQUIATRIA - 29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PNEUMOLOGIA - 24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REUMATOLOGIA - 14</a:t>
            </a:r>
          </a:p>
          <a:p>
            <a:endParaRPr lang="pt-BR" dirty="0" smtClean="0"/>
          </a:p>
        </p:txBody>
      </p:sp>
      <p:sp>
        <p:nvSpPr>
          <p:cNvPr id="3" name="CaixaDeTexto 2"/>
          <p:cNvSpPr txBox="1"/>
          <p:nvPr/>
        </p:nvSpPr>
        <p:spPr>
          <a:xfrm rot="18600833">
            <a:off x="-265948" y="478577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ESPECIALIDADES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51069" y="4836060"/>
            <a:ext cx="278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273 ATENDIMENTOS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have direita 6"/>
          <p:cNvSpPr/>
          <p:nvPr/>
        </p:nvSpPr>
        <p:spPr>
          <a:xfrm>
            <a:off x="5292080" y="4005064"/>
            <a:ext cx="236916" cy="208823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4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SAÚDE DO HOMEM – JULHO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GABPLAN01\Downloads\WhatsApp Image 2021-09-27 at 15.14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6956"/>
            <a:ext cx="8383948" cy="525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OFICINA PREVINE BRASIL – JULHO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SCOM\Pictures\FOTOS\2021\PRESTAÇÃO CONTAS\SAB\Julho - Oficina Previne Brasil\51327683902_c8f07f0c3b_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168352" cy="211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SCOM\Pictures\FOTOS\2021\PRESTAÇÃO CONTAS\SAB\Julho - Oficina Previne Brasil\51329139539_99abec10f6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73" y="1437452"/>
            <a:ext cx="3240360" cy="216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SCOM\Pictures\FOTOS\2021\PRESTAÇÃO CONTAS\SAB\Julho - Oficina Previne Brasil\51328420631_3c503cbd69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3024336" cy="20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11663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AÇÃO DE VACINAÇÃO CONTRA COVID-19 REALIZADA NA COMUNIDADE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RURAL TRUARÚ – AGOSTO / 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m 6" descr="C:\Users\SAB\Desktop\RELATÓRIOS QUADRIMESTRAIS 2021\RELATÓRIO 2º QUADRIMESTRE 2021\PRESTAÇÃO CONTAS-SAB\SAB\Vacinação no Truaru-agosto\51375270172_a0ecb34a97_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0" y="1781944"/>
            <a:ext cx="4248472" cy="25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:\Users\SAB\Desktop\RELATÓRIOS QUADRIMESTRAIS 2021\RELATÓRIO 2º QUADRIMESTRE 2021\PRESTAÇÃO CONTAS-SAB\SAB\Vacinação no Truaru-agosto\51376772989_9d7537431e_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849" y="1772816"/>
            <a:ext cx="4248472" cy="2562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7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80578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AÇÃO DE VACINAÇÃO CONTRA COVID-19 REALIZADA NA COMUNIDADE RURAL PASSARÃO – AGOSTO / 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m 6" descr="C:\Users\SAB\Desktop\RELATÓRIOS QUADRIMESTRAIS 2021\RELATÓRIO 2º QUADRIMESTRE 2021\PRESTAÇÃO CONTAS-SAB\SAB\vacinação Passarão-agosto\51367372046_23ae1a3b99_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700808"/>
            <a:ext cx="4665562" cy="372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:\Users\SAB\Desktop\RELATÓRIOS QUADRIMESTRAIS 2021\RELATÓRIO 2º QUADRIMESTRE 2021\PRESTAÇÃO CONTAS-SAB\SAB\vacinação Passarão-agosto\51367588993_ebd9f7e358_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3441463"/>
            <a:ext cx="3888433" cy="27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C:\Users\SAB\Desktop\RELATÓRIOS QUADRIMESTRAIS 2021\RELATÓRIO 2º QUADRIMESTRE 2021\PRESTAÇÃO CONTAS-SAB\SAB\vacinação Passarão-agosto\51367590378_71a102456f_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81091"/>
            <a:ext cx="388843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8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9443" y="18864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AÇÃO DE INTENSIFICAÇÃO DA VACINAÇÃO CONTRA COVID-19. “</a:t>
            </a:r>
            <a:r>
              <a:rPr lang="pt-BR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VIRADA DA VACINA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”, REALIZADO NA PRAÇA DO CENTRO CÍVICO E PRAÇA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GERMANO AUGUSTO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SAMPAIO – AGOSTO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m 6" descr="C:\Users\SAB\Desktop\RELATÓRIOS QUADRIMESTRAIS 2021\RELATÓRIO 2º QUADRIMESTRE 2021\PRESTAÇÃO CONTAS-SAB\SAB\AGOSTO-VIRADA VACINA\51392075967_87f542d331_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3789"/>
            <a:ext cx="3005510" cy="24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:\Users\SAB\Desktop\RELATÓRIOS QUADRIMESTRAIS 2021\RELATÓRIO 2º QUADRIMESTRE 2021\PRESTAÇÃO CONTAS-SAB\SAB\AGOSTO-VIRADA VACINA\51393587024_6204fa4503_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5" y="3933056"/>
            <a:ext cx="3544873" cy="233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C:\Users\SAB\Desktop\RELATÓRIOS QUADRIMESTRAIS 2021\RELATÓRIO 2º QUADRIMESTRE 2021\PRESTAÇÃO CONTAS-SAB\SAB\AGOSTO-VIRADA VACINA\51393576989_4d6875876c_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3789"/>
            <a:ext cx="2895128" cy="24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C:\Users\SAB\Desktop\RELATÓRIOS QUADRIMESTRAIS 2021\RELATÓRIO 2º QUADRIMESTRE 2021\PRESTAÇÃO CONTAS-SAB\SAB\AGOSTO-VIRADA VACINA\51393582724_af453789e9_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42" y="3933056"/>
            <a:ext cx="3576974" cy="233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ASCOM\Documents\ARQUIVOS SMSA 2021\SMSA 2021\Layouts\WhatsApp Image 2021-09-16 at 15.53.1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3005510" cy="24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8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43439" y="11663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AÇÕES DE VACINAÇÕES INTINERANTES CONTRA COVID-19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FEIRAS E ESCOLAS MUNICIPAIS – AGOSTO / 2021. 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m 9" descr="C:\Users\SAB\Desktop\RELATÓRIOS QUADRIMESTRAIS 2021\RELATÓRIO 2º QUADRIMESTRE 2021\PRESTAÇÃO CONTAS-SAB\SAB\Agosto-VACINA COVID-FEIRA GARIMPEIRO\WhatsApp Image 2021-08-09 at 09.16.24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22244"/>
            <a:ext cx="3900103" cy="20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C:\Users\SAB\Desktop\RELATÓRIOS QUADRIMESTRAIS 2021\RELATÓRIO 2º QUADRIMESTRE 2021\PRESTAÇÃO CONTAS-SAB\SAB\Agosto-VACINA COVID-FEIRA GARIMPEIRO\WhatsApp Image 2021-08-09 at 09.16.25 (1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18824"/>
            <a:ext cx="3898370" cy="29843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blob:https://web.whatsapp.com/88c07cb4-a024-4500-bb23-0ba5e1c6af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88c07cb4-a024-4500-bb23-0ba5e1c6af1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 descr="C:\Users\GABPLAN01\Downloads\WhatsApp Image 2021-09-17 at 09.52.0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51" y="4322244"/>
            <a:ext cx="3900103" cy="20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SCOM\Documents\ARQUIVOS SMSA 2021\SMSA 2021\Layouts\WhatsApp Image 2021-09-16 at 15.42.5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15266"/>
            <a:ext cx="3903393" cy="298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1520" y="161189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AÇÕES ALUSIVAS AO MÊS </a:t>
            </a:r>
            <a:r>
              <a:rPr lang="pt-B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“AGOSTO DOURADO”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DE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INCENTIVO AO ALEITAMENTO MATERNO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REALIZADO NAS UBS EM AGOSTO /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magem 14" descr="C:\Users\SAB\Desktop\RELATÓRIOS QUADRIMESTRAIS 2021\RELATÓRIO 2º QUADRIMESTRE 2021\PRESTAÇÃO CONTAS-SAB\SAB\Ações agosto dourado\51386381996_75520ec0e0_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" y="3645024"/>
            <a:ext cx="2588138" cy="22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 descr="C:\Users\SAB\Desktop\RELATÓRIOS QUADRIMESTRAIS 2021\RELATÓRIO 2º QUADRIMESTRE 2021\PRESTAÇÃO CONTAS-SAB\SAB\Ações agosto dourado\51386383226_bee4c326f7_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2744"/>
            <a:ext cx="4104456" cy="216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 descr="C:\Users\SAB\Desktop\RELATÓRIOS QUADRIMESTRAIS 2021\RELATÓRIO 2º QUADRIMESTRE 2021\PRESTAÇÃO CONTAS-SAB\SAB\Ações agosto dourado\51406590633_1091bb54c3_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20567"/>
            <a:ext cx="2952328" cy="22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 descr="C:\Users\SAB\Desktop\RELATÓRIOS QUADRIMESTRAIS 2021\RELATÓRIO 2º QUADRIMESTRE 2021\PRESTAÇÃO CONTAS-SAB\SAB\Ações agosto dourado\51407299250_03bd9e86c9_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12" y="3635124"/>
            <a:ext cx="3078540" cy="229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 descr="C:\Users\SAB\Desktop\RELATÓRIOS QUADRIMESTRAIS 2021\RELATÓRIO 2º QUADRIMESTRE 2021\PRESTAÇÃO CONTAS-SAB\SAB\Ações agosto dourado\51387392945_8b63b1fb27_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" y="1176852"/>
            <a:ext cx="4372176" cy="21161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lipse 10"/>
          <p:cNvSpPr/>
          <p:nvPr/>
        </p:nvSpPr>
        <p:spPr>
          <a:xfrm>
            <a:off x="7452320" y="5085184"/>
            <a:ext cx="216024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500718" y="4002607"/>
            <a:ext cx="223193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0532" y="1166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u="sng" dirty="0" smtClean="0">
                <a:latin typeface="Times New Roman" pitchFamily="18" charset="0"/>
                <a:cs typeface="Times New Roman" pitchFamily="18" charset="0"/>
              </a:rPr>
              <a:t>ATENÇÃO ESPECIALIZADA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HOSPITAL DA CRIANÇA SANTO ÂNTONIO</a:t>
            </a:r>
          </a:p>
          <a:p>
            <a:pPr algn="ctr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REFORMA DO CENTRO CIRÚRGICO –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MAIO / 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19" y="3789040"/>
            <a:ext cx="3537806" cy="236001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5" y="1368298"/>
            <a:ext cx="3096344" cy="2299036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27" y="1346042"/>
            <a:ext cx="3438492" cy="22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51520" y="161189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MUSICOTERAPIA PARA PACIENTES INTERNADOS NO HCSA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Posse e certificação da comissão de ética de enfemagem- HC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Posse e certificação da comissão de ética de enfemagem- HC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 descr="blob:https://web.whatsapp.com/3cc03d25-7391-4ef4-8707-d31a8487b4a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" name="WhatsApp Video 2021-09-27 at 15.15.42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1711" y="538680"/>
            <a:ext cx="3888432" cy="53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6A39D608-E7B3-4C0F-8A0D-69939F5FD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108526"/>
              </p:ext>
            </p:extLst>
          </p:nvPr>
        </p:nvGraphicFramePr>
        <p:xfrm>
          <a:off x="-15656" y="-27384"/>
          <a:ext cx="9159653" cy="5952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79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5326"/>
              </a:tblGrid>
              <a:tr h="648072">
                <a:tc gridSpan="4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FUNDO MUNICIPAL DE SAÚDE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7150015"/>
                  </a:ext>
                </a:extLst>
              </a:tr>
              <a:tr h="6599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EXECUÇÃO DA DESPESA 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29" marR="4142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7685782"/>
                  </a:ext>
                </a:extLst>
              </a:tr>
              <a:tr h="363416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FONTE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1º QDM 2021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2º QDM 2021</a:t>
                      </a:r>
                    </a:p>
                  </a:txBody>
                  <a:tcPr marL="2418" marR="2418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</a:t>
                      </a:r>
                      <a:endParaRPr lang="pt-BR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18" marR="241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9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RECURSO ORDINÁRIO</a:t>
                      </a: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marL="9017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46.586.485,27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61.406.236,21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107.992.721,48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TRANSFERÊNCIAS  FUNDO A FUNDO  SUS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(ESTADUAL) </a:t>
                      </a:r>
                      <a:endParaRPr lang="pt-BR" sz="16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marL="9017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61.978,33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561.692,40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623.670,73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TRANSFERÊNCIAS  FUNDO A FUNDO   SUS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(UNIÃO) 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marL="9017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18.691.069,93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26.001.786,13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44.692.856,06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TRANSFERÊNCIAS  CONVÊNIO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marL="9017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1.053.300,84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14.085,90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1.067.386,74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20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TRANSFERÊNCIAS  DA UNIÃO DESTINADA A SAÚDE  (COVID)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/>
                </a:tc>
                <a:tc>
                  <a:txBody>
                    <a:bodyPr/>
                    <a:lstStyle/>
                    <a:p>
                      <a:pPr marL="9017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3.115.988,61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5.175.083,31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8.291.071,92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03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GERAL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29" marR="4142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latin typeface="Times" panose="02020603060405020304" pitchFamily="18" charset="0"/>
                        </a:rPr>
                        <a:t>69.508.822,98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93.158.883,95</a:t>
                      </a:r>
                      <a:endParaRPr lang="pt-BR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162.667.706,93</a:t>
                      </a:r>
                      <a:endParaRPr lang="pt-BR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tângulo 1"/>
          <p:cNvSpPr/>
          <p:nvPr/>
        </p:nvSpPr>
        <p:spPr>
          <a:xfrm>
            <a:off x="-1654" y="6186389"/>
            <a:ext cx="91753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/>
              <a:t>Fonte: Sistema de Contabilidade Publica Integrada (Comparativo da Despesa autorizada/realizada), Balancete do 2º Quadrimestre não encerados na data 03.09.2021, dados </a:t>
            </a:r>
            <a:r>
              <a:rPr lang="pt-BR" sz="800" dirty="0"/>
              <a:t>sujeitos a revisão</a:t>
            </a:r>
            <a:r>
              <a:rPr lang="pt-BR" sz="800" dirty="0" smtClean="0"/>
              <a:t>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42841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51520" y="161189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CERTIFICAÇÃO DA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COMISSÃO DE ÉTICA DE ENFERMAGEM - HCSA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176072" y="3244334"/>
            <a:ext cx="2791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AGUARDANDO MAIS FOTOS</a:t>
            </a:r>
          </a:p>
        </p:txBody>
      </p:sp>
      <p:sp>
        <p:nvSpPr>
          <p:cNvPr id="4" name="AutoShape 2" descr="Posse e certificação da comissão de ética de enfemagem- HC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Posse e certificação da comissão de ética de enfemagem- HC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 descr="blob:https://web.whatsapp.com/3cc03d25-7391-4ef4-8707-d31a8487b4a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1" name="Picture 7" descr="C:\Users\GABPLAN01\Downloads\WhatsApp Image 2021-09-16 at 15.10.4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40" y="1401327"/>
            <a:ext cx="5967927" cy="44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6118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ANIVERSÁRIO DE 21 ANOS DO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HOSPITAL DA CRIANÇA SANTO ANTÔNIO – HCSA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16 DE SETEMBRO DE 2021.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Posse e certificação da comissão de ética de enfemagem- HC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Posse e certificação da comissão de ética de enfemagem- HC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 descr="blob:https://web.whatsapp.com/3cc03d25-7391-4ef4-8707-d31a8487b4a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C:\Users\GABPLAN01\Downloads\WhatsApp Image 2021-09-16 at 15.12.0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8" y="162880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ABPLAN01\Downloads\WhatsApp Image 2021-09-16 at 15.12.09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39" y="162880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ABPLAN01\Downloads\WhatsApp Image 2021-09-16 at 15.12.09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65" y="1634631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6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16118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u="sng" dirty="0" smtClean="0">
                <a:latin typeface="Times New Roman" pitchFamily="18" charset="0"/>
                <a:cs typeface="Times New Roman" pitchFamily="18" charset="0"/>
              </a:rPr>
              <a:t>VIGILÂNCIA EM SAÚDE</a:t>
            </a:r>
          </a:p>
          <a:p>
            <a:pPr algn="ctr"/>
            <a:endParaRPr lang="pt-BR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ABPLAN01\Downloads\WhatsApp Image 2021-09-27 at 15.14.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20080"/>
            <a:ext cx="8504113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16118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AÇÕES DE MONITORAMENTO RÁPIDO CONTRA SARAMPO 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JULHO E AGOSTO/21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ASCOM\Pictures\FOTOS\2021\PRESTAÇÃO CONTAS\SVS\Monitoramento sarampo - julho\51288253700_236d79d966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92" y="4005064"/>
            <a:ext cx="3856489" cy="22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SCOM\Pictures\FOTOS\2021\PRESTAÇÃO CONTAS\SVS\Monitoramento sarampo - julho\51287236556_67d86cd792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93" y="1124744"/>
            <a:ext cx="382388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SCOM\Pictures\FOTOS\2021\PRESTAÇÃO CONTAS\SVS\Monitoramento sarampo - julho\51287242291_3ffb6a9c7b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94074"/>
            <a:ext cx="3848979" cy="20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SCOM\Documents\ARQUIVOS SMSA 2021\SMSA 2021\CLIPPING\JULHO\saramp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4" b="10994"/>
          <a:stretch/>
        </p:blipFill>
        <p:spPr bwMode="auto">
          <a:xfrm>
            <a:off x="384486" y="1176852"/>
            <a:ext cx="3924869" cy="29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1763688" y="4365104"/>
            <a:ext cx="144016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5940152" y="5225034"/>
            <a:ext cx="288032" cy="148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9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16118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AÇÕES DE MONITORAMENTO RÁPIDO CONTRA SARAMPO </a:t>
            </a:r>
          </a:p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JULHO E AGOSTO/21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5575" y="1556792"/>
            <a:ext cx="88089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BAIRROS A SEREM VISITADOS: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SÁBADO 26.06.21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- Raiar do Sol, Bela Vista, São Bento, Jardim das Copaíbas, Distrito Industrial - Aquilino Mota, Nova Cidade, Dr. Airton Rocha, Oper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rio, J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quei Clube,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Prof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Aracelis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Souto Maior, Tancredo Neves, Dr. Silvio Botelho, Jardim Tropical,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Pintolândia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Jardim Ol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mpico, Cambara, Nova Canaã, Equatorial, Murilo Teixeira, Senador H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lio Campos, Santa Luzia, Dr. Silvio Leite, Jardim Primavera e Laura Moreira.</a:t>
            </a: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SÁBADO 03.07.21 –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Centen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rio, Cinturão Verde, 13 de Setembro, Pricumã, São Vicente,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Calung</a:t>
            </a:r>
            <a:r>
              <a:rPr lang="pt-BR" altLang="zh-CN" dirty="0" err="1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Buritis, Liberdade, Asa Branca,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Caimb</a:t>
            </a:r>
            <a:r>
              <a:rPr lang="pt-BR" altLang="zh-CN" dirty="0" err="1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Mecejana, Bairro dos Estados, 31 de Março, Santa Tereza,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Psicultura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Said Salomão, João de Barro, Cidade Sat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lite, Vila Jardim, Jardim Caranã, Cauam</a:t>
            </a:r>
            <a:r>
              <a:rPr lang="pt-BR" altLang="zh-CN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União e Caranã.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51520" y="161189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AÇÕES DAS EQUIPES DA VIGILÂNCIA SANITÁRIA EM CONJUNTO COM OUTRAS INSTITUIÇÕES PARA CUMPRIR DECRETO DA</a:t>
            </a:r>
          </a:p>
          <a:p>
            <a:pPr algn="ctr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 COVID-19 – MAIO A AGOSTO/2021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C:\Users\ASCOM\Pictures\FOTOS\2021\PRESTAÇÃO CONTAS\SVS\Fiscalizações da Vigilancia sanitaria\51367058821_a008ba4f8d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99" y="1628800"/>
            <a:ext cx="3024336" cy="20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SCOM\Pictures\FOTOS\2021\PRESTAÇÃO CONTAS\SVS\Fiscalizações da Vigilancia sanitaria\51366296707_ca06cf57d3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59" y="3933056"/>
            <a:ext cx="3024336" cy="20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SCOM\Pictures\FOTOS\2021\PRESTAÇÃO CONTAS\SVS\Fiscalizações da Vigilancia sanitaria\51367792789_d928a571e2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69" y="1628800"/>
            <a:ext cx="3024337" cy="20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1520" y="161189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AÇÕES DE COMBATE A DENGUE EM PARCERIA COM O EXÉRCITO  (BAIRRO OPERÁRIO E PARTE DO SENADOR HÉLIO CAMPOS)  AGOSTO / 2021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SCOM\Pictures\FOTOS\2021\PRESTAÇÃO CONTAS\SVS\Ações dengue exercito\51355060118_642b554014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96752"/>
            <a:ext cx="3301181" cy="22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SCOM\Pictures\FOTOS\2021\PRESTAÇÃO CONTAS\SVS\Ações dengue exercito\51355058278_57575879bd_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55" y="1196752"/>
            <a:ext cx="3456384" cy="230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SCOM\Pictures\FOTOS\2021\PRESTAÇÃO CONTAS\SVS\Ações dengue exercito\51354833476_3a586a9790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07" y="3916351"/>
            <a:ext cx="3535429" cy="2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83568" y="193087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AÇÕES DE </a:t>
            </a:r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CONTROLE A MALÁRIA </a:t>
            </a:r>
          </a:p>
          <a:p>
            <a:pPr algn="ctr"/>
            <a:r>
              <a:rPr lang="pt-BR" altLang="pt-BR" sz="2000" b="1" dirty="0" smtClean="0">
                <a:latin typeface="Times New Roman" pitchFamily="18" charset="0"/>
                <a:cs typeface="Times New Roman" pitchFamily="18" charset="0"/>
              </a:rPr>
              <a:t>BORRIFAÇÃO NO BAIRRO CAUAMÉ - AGOSTO / 2021</a:t>
            </a:r>
            <a:endParaRPr lang="pt-BR" alt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ABPLAN01\Downloads\WhatsApp Image 2021-09-27 at 16.22.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03" y="1412776"/>
            <a:ext cx="326776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83568" y="193087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latin typeface="Times New Roman" pitchFamily="18" charset="0"/>
                <a:cs typeface="Times New Roman" pitchFamily="18" charset="0"/>
              </a:rPr>
              <a:t>AÇÕES DE </a:t>
            </a:r>
            <a:r>
              <a:rPr lang="pt-BR" altLang="pt-BR" b="1" dirty="0" smtClean="0">
                <a:latin typeface="Times New Roman" pitchFamily="18" charset="0"/>
                <a:cs typeface="Times New Roman" pitchFamily="18" charset="0"/>
              </a:rPr>
              <a:t>CONTROLE A MALÁRIA NA </a:t>
            </a:r>
          </a:p>
          <a:p>
            <a:pPr algn="ctr"/>
            <a:r>
              <a:rPr lang="pt-BR" altLang="pt-BR" b="1" dirty="0" smtClean="0">
                <a:latin typeface="Times New Roman" pitchFamily="18" charset="0"/>
                <a:cs typeface="Times New Roman" pitchFamily="18" charset="0"/>
              </a:rPr>
              <a:t>REGIÃO DO TRUARÚ - AGOSTO / 2021</a:t>
            </a:r>
            <a:endParaRPr lang="pt-BR" altLang="pt-B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C:\Users\ASCOM\Pictures\FOTOS\2021\PRESTAÇÃO CONTAS\SVS\Malaria no Truaru\51416146550_4c4fbc1bfe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20" y="3861048"/>
            <a:ext cx="3162736" cy="21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SCOM\Pictures\FOTOS\2021\PRESTAÇÃO CONTAS\SVS\Malaria no Truaru\51415433003_bf49762618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162736" cy="21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SCOM\Pictures\FOTOS\2021\PRESTAÇÃO CONTAS\SVS\Malaria no Truaru\51415427398_2ba915fe52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23446"/>
            <a:ext cx="3168352" cy="21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PRESTAÇÃO DE CONTAS</a:t>
            </a: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0ff690b-fca0-4f3c-9d4b-ed6d8384b8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51520" y="162708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COBERTURA VACINAL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CONTRA COVID – 19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114889"/>
            <a:ext cx="8065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http://monitorcovid.boavista.rr.gov.br/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58" y="936621"/>
            <a:ext cx="8504114" cy="479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5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BA0A9F5C-1080-48C7-AD31-951EA4DD1266}"/>
              </a:ext>
            </a:extLst>
          </p:cNvPr>
          <p:cNvSpPr/>
          <p:nvPr/>
        </p:nvSpPr>
        <p:spPr>
          <a:xfrm>
            <a:off x="685800" y="36443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FUNDO MUNICIPAL DE SAÚDE</a:t>
            </a:r>
          </a:p>
          <a:p>
            <a:pPr lvl="0" algn="ctr">
              <a:defRPr/>
            </a:pP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CONSELHO MUNICIPAL DE SAÚDE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82009564-F71C-4584-A370-9D47968DA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292099"/>
              </p:ext>
            </p:extLst>
          </p:nvPr>
        </p:nvGraphicFramePr>
        <p:xfrm>
          <a:off x="-1" y="1124744"/>
          <a:ext cx="9144002" cy="4516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3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49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10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12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1395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729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864096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PLANILHA DE INDICADORES</a:t>
                      </a: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528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da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</a:p>
                  </a:txBody>
                  <a:tcPr marL="25693" marR="25693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7283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01</a:t>
                      </a:r>
                      <a:endParaRPr lang="pt-BR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455" marR="304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Manter no mínimo 15% de aplicação de recursos na saúde do município</a:t>
                      </a:r>
                      <a:r>
                        <a:rPr lang="pt-BR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conforme a EC 29/2000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melhor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62" marR="3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662" marR="316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14,95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16,70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435234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02</a:t>
                      </a:r>
                      <a:endParaRPr lang="pt-BR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Proporção de instrumentos de gestão fiscalizados, avaliados e </a:t>
                      </a:r>
                      <a:r>
                        <a:rPr lang="pt-BR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divulgação</a:t>
                      </a:r>
                      <a:r>
                        <a:rPr lang="pt-BR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pelo CMS.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2481" marR="124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melhor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2481" marR="124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2481" marR="124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pt-BR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91" marR="3709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887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869160"/>
            <a:ext cx="1440160" cy="869569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-36512" y="0"/>
            <a:ext cx="3141985" cy="68580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1028" name="Picture 4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1" y="404664"/>
            <a:ext cx="1700298" cy="150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Logo PMBV\Imagens\SMSA-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0158"/>
            <a:ext cx="2376264" cy="5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131840" y="980728"/>
            <a:ext cx="6101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Prefeitura Municipal </a:t>
            </a: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de </a:t>
            </a:r>
          </a:p>
          <a:p>
            <a:pPr algn="ctr"/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Boa Vista – RR</a:t>
            </a:r>
          </a:p>
          <a:p>
            <a:pPr algn="ctr"/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Arthur Henrique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Brandão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Machado</a:t>
            </a:r>
            <a:endParaRPr lang="pt-B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091968" y="3212976"/>
            <a:ext cx="6084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Secretaria Municipal de Saúde</a:t>
            </a:r>
          </a:p>
          <a:p>
            <a:pPr algn="ctr"/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Cláudio Galvão dos Santos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990850" cy="13906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715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BA0A9F5C-1080-48C7-AD31-951EA4DD1266}"/>
              </a:ext>
            </a:extLst>
          </p:cNvPr>
          <p:cNvSpPr/>
          <p:nvPr/>
        </p:nvSpPr>
        <p:spPr>
          <a:xfrm>
            <a:off x="685800" y="36443"/>
            <a:ext cx="716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SUPERINTENDÊNCIA DA ATENÇÃO BÁSICA - SAB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82009564-F71C-4584-A370-9D47968DA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15226"/>
              </p:ext>
            </p:extLst>
          </p:nvPr>
        </p:nvGraphicFramePr>
        <p:xfrm>
          <a:off x="35497" y="1052735"/>
          <a:ext cx="9108502" cy="4752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9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394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47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74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838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479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7844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812240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PLANILHA DE INDICADORES</a:t>
                      </a: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528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da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 </a:t>
                      </a:r>
                      <a:endParaRPr lang="pt-BR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QDM/2021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0455" marR="304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obertura populacional estimada pelas equipes de Atenção Básica.</a:t>
                      </a:r>
                    </a:p>
                  </a:txBody>
                  <a:tcPr marL="30455" marR="304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455" marR="304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455" marR="304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76,58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76,58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43523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Percentual de UBS utilizando prontuário eletrônico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 melhor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88786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</a:t>
                      </a:r>
                      <a:endParaRPr lang="pt-BR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Taxa de mortalidade infantil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/1000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13,24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13,45</a:t>
                      </a:r>
                      <a:endParaRPr lang="pt-BR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Proporção de nascidos vivos de mães com 6 ou mais consultas de pré-natal.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70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64,87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63,53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Proporção de gravidez na adolescência entre as faixas etárias 10 a 19 anos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18,65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17,59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17,16</a:t>
                      </a:r>
                      <a:endParaRPr lang="pt-BR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BA0A9F5C-1080-48C7-AD31-951EA4DD1266}"/>
              </a:ext>
            </a:extLst>
          </p:cNvPr>
          <p:cNvSpPr/>
          <p:nvPr/>
        </p:nvSpPr>
        <p:spPr>
          <a:xfrm>
            <a:off x="71266" y="36443"/>
            <a:ext cx="8749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SUPERINTENDÊNCIA DA ATENÇÃO BÁSICA – SAB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721928"/>
              </p:ext>
            </p:extLst>
          </p:nvPr>
        </p:nvGraphicFramePr>
        <p:xfrm>
          <a:off x="-126132" y="400656"/>
          <a:ext cx="9270131" cy="5970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154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7B68FBD-21C8-46B1-BC85-B4EDF8A367F6}"/>
              </a:ext>
            </a:extLst>
          </p:cNvPr>
          <p:cNvSpPr txBox="1"/>
          <p:nvPr/>
        </p:nvSpPr>
        <p:spPr>
          <a:xfrm>
            <a:off x="1043608" y="135145"/>
            <a:ext cx="7601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SUPERINTENDÊNCIA DE ATENÇÃO ESPECIALIZADA - SAE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F918BF7C-0F3C-40AD-93B0-15EBB14ED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772127"/>
              </p:ext>
            </p:extLst>
          </p:nvPr>
        </p:nvGraphicFramePr>
        <p:xfrm>
          <a:off x="1" y="836712"/>
          <a:ext cx="9143999" cy="5048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0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762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51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6643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643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894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33814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720080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PLANILHA </a:t>
                      </a:r>
                      <a:r>
                        <a:rPr lang="pt-B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 INDICADORES</a:t>
                      </a: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da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 </a:t>
                      </a:r>
                      <a:endParaRPr lang="pt-BR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QDM/2020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QDM/2021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36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pt-BR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Proporção de resultados de exames </a:t>
                      </a:r>
                      <a:r>
                        <a:rPr lang="pt-BR" sz="16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citopatológicos</a:t>
                      </a: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colo do útero liberados em até 30 dias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435234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pt-BR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Percentual de encaminhamentos anual (TFD)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˃ Melhor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82,75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98,24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887866"/>
                  </a:ext>
                </a:extLst>
              </a:tr>
              <a:tr h="975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pt-BR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Proporção de 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disponibilização das VTRS’S (SAMU)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7B68FBD-21C8-46B1-BC85-B4EDF8A367F6}"/>
              </a:ext>
            </a:extLst>
          </p:cNvPr>
          <p:cNvSpPr txBox="1"/>
          <p:nvPr/>
        </p:nvSpPr>
        <p:spPr>
          <a:xfrm>
            <a:off x="179512" y="135145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HOSPITAL DA CRIANÇA SANTO ANTONIO - HCSA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F918BF7C-0F3C-40AD-93B0-15EBB14ED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839325"/>
              </p:ext>
            </p:extLst>
          </p:nvPr>
        </p:nvGraphicFramePr>
        <p:xfrm>
          <a:off x="144016" y="596811"/>
          <a:ext cx="8892480" cy="5712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80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586884"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PLANILHA DE INDICADORES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RESULTADOS</a:t>
                      </a:r>
                      <a:endParaRPr lang="pt-BR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054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Nº da META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Indicador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Polaridade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Unid.</a:t>
                      </a:r>
                      <a:endParaRPr lang="pt-BR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</a:rPr>
                        <a:t>Meta </a:t>
                      </a:r>
                      <a:endParaRPr lang="pt-BR" sz="1600" b="1" dirty="0" smtClean="0">
                        <a:effectLst/>
                      </a:endParaRPr>
                    </a:p>
                    <a:p>
                      <a:pPr algn="ctr"/>
                      <a:r>
                        <a:rPr lang="pt-BR" sz="1600" b="1" dirty="0" smtClean="0">
                          <a:effectLst/>
                        </a:rPr>
                        <a:t>2021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º QDM/2021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QDM/2021</a:t>
                      </a:r>
                      <a:endParaRPr lang="pt-BR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Taxa de mortalidade hospitalar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2,7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2,81</a:t>
                      </a:r>
                      <a:endParaRPr lang="pt-BR" sz="16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1537109"/>
                  </a:ext>
                </a:extLst>
              </a:tr>
              <a:tr h="9527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Taxa de infecção hospitalar</a:t>
                      </a:r>
                      <a:endParaRPr lang="pt-B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3,2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2,7</a:t>
                      </a:r>
                      <a:endParaRPr lang="pt-BR" sz="16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887866"/>
                  </a:ext>
                </a:extLst>
              </a:tr>
              <a:tr h="1027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Taxa de mortalidade pós-operatória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0,2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pt-BR" sz="16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42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Taxa de permanência hospitalar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8,5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8,3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8,93</a:t>
                      </a:r>
                      <a:endParaRPr lang="pt-BR" sz="16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6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7110"/>
            <a:ext cx="9144000" cy="4782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51520" y="6516052"/>
            <a:ext cx="20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PRESTAÇÃO DE CONTAS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 descr="D:\Logo PMBV\Imagens\SMSA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525344"/>
            <a:ext cx="1440160" cy="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PMBV BRAN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2" y="6453336"/>
            <a:ext cx="448210" cy="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7B68FBD-21C8-46B1-BC85-B4EDF8A367F6}"/>
              </a:ext>
            </a:extLst>
          </p:cNvPr>
          <p:cNvSpPr txBox="1"/>
          <p:nvPr/>
        </p:nvSpPr>
        <p:spPr>
          <a:xfrm>
            <a:off x="107504" y="135145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SUPERINTENDÊNCIA DE ASSISTÊNCIA FARMACÊUTICA - SAF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="" xmlns:a16="http://schemas.microsoft.com/office/drawing/2014/main" id="{F918BF7C-0F3C-40AD-93B0-15EBB14ED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54598"/>
              </p:ext>
            </p:extLst>
          </p:nvPr>
        </p:nvGraphicFramePr>
        <p:xfrm>
          <a:off x="-1" y="1052736"/>
          <a:ext cx="9143999" cy="3205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060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97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64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211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1973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1973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720080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pt-B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PLANILHA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INDICADORES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541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da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effectLst/>
                        </a:rPr>
                        <a:t>Meta </a:t>
                      </a:r>
                    </a:p>
                    <a:p>
                      <a:pPr algn="ctr"/>
                      <a:r>
                        <a:rPr lang="pt-BR" sz="1600" b="1" dirty="0" smtClean="0">
                          <a:effectLst/>
                        </a:rPr>
                        <a:t>2021</a:t>
                      </a:r>
                      <a:endParaRPr lang="pt-BR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QDM/2021</a:t>
                      </a:r>
                      <a:endParaRPr lang="pt-BR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QDM/2021</a:t>
                      </a:r>
                      <a:endParaRPr lang="pt-BR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693" marR="2569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80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Percentual de cobertura de medicamentos das farmácias básicas- REMUME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</a:t>
                      </a:r>
                      <a:endParaRPr lang="pt-BR" sz="16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435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9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1307</Words>
  <Application>Microsoft Office PowerPoint</Application>
  <PresentationFormat>Apresentação na tela (4:3)</PresentationFormat>
  <Paragraphs>443</Paragraphs>
  <Slides>40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ASCOM</dc:creator>
  <cp:lastModifiedBy>DEPLAN 01</cp:lastModifiedBy>
  <cp:revision>310</cp:revision>
  <cp:lastPrinted>2021-04-30T18:49:56Z</cp:lastPrinted>
  <dcterms:created xsi:type="dcterms:W3CDTF">2021-03-24T12:55:38Z</dcterms:created>
  <dcterms:modified xsi:type="dcterms:W3CDTF">2021-10-20T14:45:50Z</dcterms:modified>
</cp:coreProperties>
</file>