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68" r:id="rId17"/>
    <p:sldId id="269" r:id="rId18"/>
    <p:sldId id="274" r:id="rId19"/>
    <p:sldId id="290" r:id="rId20"/>
    <p:sldId id="278" r:id="rId21"/>
    <p:sldId id="279" r:id="rId22"/>
    <p:sldId id="280" r:id="rId23"/>
    <p:sldId id="281" r:id="rId24"/>
    <p:sldId id="282" r:id="rId25"/>
    <p:sldId id="283" r:id="rId26"/>
    <p:sldId id="275" r:id="rId27"/>
    <p:sldId id="276" r:id="rId28"/>
    <p:sldId id="277" r:id="rId29"/>
    <p:sldId id="289" r:id="rId30"/>
    <p:sldId id="264" r:id="rId31"/>
    <p:sldId id="285" r:id="rId32"/>
    <p:sldId id="286" r:id="rId33"/>
    <p:sldId id="284" r:id="rId34"/>
    <p:sldId id="288" r:id="rId35"/>
    <p:sldId id="28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anne parente" initials="kp" lastIdx="1" clrIdx="0">
    <p:extLst>
      <p:ext uri="{19B8F6BF-5375-455C-9EA6-DF929625EA0E}">
        <p15:presenceInfo xmlns:p15="http://schemas.microsoft.com/office/powerpoint/2012/main" userId="7f7c6ac8181afc4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7.png"/><Relationship Id="rId4" Type="http://schemas.openxmlformats.org/officeDocument/2006/relationships/image" Target="../media/image96.jp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B1025-61FE-4DC5-9713-D8521AE8B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0993" y="3757176"/>
            <a:ext cx="7766936" cy="2064873"/>
          </a:xfrm>
        </p:spPr>
        <p:txBody>
          <a:bodyPr/>
          <a:lstStyle/>
          <a:p>
            <a:pPr algn="ctr"/>
            <a:r>
              <a:rPr lang="pt-BR" sz="5500" dirty="0">
                <a:solidFill>
                  <a:schemeClr val="accent1">
                    <a:lumMod val="50000"/>
                  </a:schemeClr>
                </a:solidFill>
              </a:rPr>
              <a:t>UPPA – RR</a:t>
            </a:r>
            <a:br>
              <a:rPr lang="pt-BR" dirty="0"/>
            </a:b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União de Pais e Pessoas com Autismo do Estado de Roraima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DE83D1-525D-4C20-AEF9-5AFE77DCF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4461" y="1150470"/>
            <a:ext cx="5119689" cy="1096899"/>
          </a:xfrm>
        </p:spPr>
        <p:txBody>
          <a:bodyPr>
            <a:noAutofit/>
          </a:bodyPr>
          <a:lstStyle/>
          <a:p>
            <a:r>
              <a:rPr lang="pt-BR" sz="3000" b="1" i="1" dirty="0">
                <a:solidFill>
                  <a:schemeClr val="accent2"/>
                </a:solidFill>
              </a:rPr>
              <a:t>Katianne Parente</a:t>
            </a:r>
          </a:p>
          <a:p>
            <a:r>
              <a:rPr lang="pt-BR" sz="3000" dirty="0">
                <a:solidFill>
                  <a:schemeClr val="accent2"/>
                </a:solidFill>
              </a:rPr>
              <a:t>Presidente da associação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8A8A50-037D-4B4B-BCD1-A699CF571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95" y="100338"/>
            <a:ext cx="3669793" cy="36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2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EB15F8A-0944-471A-965A-5D1DB37A66C9}"/>
              </a:ext>
            </a:extLst>
          </p:cNvPr>
          <p:cNvSpPr txBox="1"/>
          <p:nvPr/>
        </p:nvSpPr>
        <p:spPr>
          <a:xfrm>
            <a:off x="4615855" y="2328866"/>
            <a:ext cx="2503704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AGIR - Manaus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BD60A47-2B40-4D10-97CE-9B306B582C1C}"/>
              </a:ext>
            </a:extLst>
          </p:cNvPr>
          <p:cNvSpPr txBox="1"/>
          <p:nvPr/>
        </p:nvSpPr>
        <p:spPr>
          <a:xfrm>
            <a:off x="1476580" y="2970926"/>
            <a:ext cx="253820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Dr. Carlos </a:t>
            </a:r>
            <a:r>
              <a:rPr lang="pt-BR" sz="2400" i="1" dirty="0" err="1">
                <a:solidFill>
                  <a:schemeClr val="accent2">
                    <a:lumMod val="50000"/>
                  </a:schemeClr>
                </a:solidFill>
              </a:rPr>
              <a:t>Gadia</a:t>
            </a:r>
            <a:endParaRPr lang="pt-BR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7DA5830-4991-40C9-8BCD-3A1FE6464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53" r="2269"/>
          <a:stretch/>
        </p:blipFill>
        <p:spPr>
          <a:xfrm>
            <a:off x="282673" y="3684610"/>
            <a:ext cx="5585034" cy="27755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FF3EDA0-48BE-4181-AC96-09A33516D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2" t="19167" r="4167" b="5176"/>
          <a:stretch/>
        </p:blipFill>
        <p:spPr>
          <a:xfrm>
            <a:off x="6715412" y="3684609"/>
            <a:ext cx="4257104" cy="277557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F4303B-567B-4475-981E-3CB1A3BD6F90}"/>
              </a:ext>
            </a:extLst>
          </p:cNvPr>
          <p:cNvSpPr txBox="1"/>
          <p:nvPr/>
        </p:nvSpPr>
        <p:spPr>
          <a:xfrm>
            <a:off x="7300913" y="2942352"/>
            <a:ext cx="310038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Dr. Mateus Brasileiro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Participamos do máximo de eventos</a:t>
            </a:r>
          </a:p>
          <a:p>
            <a:pPr marL="457200" lvl="1" indent="0">
              <a:buNone/>
            </a:pPr>
            <a:r>
              <a:rPr lang="pt-BR" sz="2300" dirty="0"/>
              <a:t># APRENDER #</a:t>
            </a:r>
          </a:p>
          <a:p>
            <a:pPr marL="0" indent="0">
              <a:buNone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22431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61013" y="1131576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Participamos do máximo de eventos</a:t>
            </a:r>
          </a:p>
          <a:p>
            <a:pPr marL="457200" lvl="1" indent="0">
              <a:buNone/>
            </a:pPr>
            <a:r>
              <a:rPr lang="pt-BR" sz="2300" dirty="0"/>
              <a:t># INFORMAR #</a:t>
            </a:r>
          </a:p>
          <a:p>
            <a:pPr marL="0" indent="0">
              <a:buNone/>
            </a:pPr>
            <a:endParaRPr lang="pt-BR" sz="30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1AEC520-F269-4E33-872F-F849A9205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24" r="-857" b="16969"/>
          <a:stretch/>
        </p:blipFill>
        <p:spPr>
          <a:xfrm>
            <a:off x="5608265" y="4670231"/>
            <a:ext cx="4787019" cy="20435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6B378C8-5DC0-41BD-9E04-742F05BF7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56" t="29872" r="11358" b="44117"/>
          <a:stretch/>
        </p:blipFill>
        <p:spPr>
          <a:xfrm>
            <a:off x="5100602" y="2680233"/>
            <a:ext cx="2981635" cy="183386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3599055" y="1658303"/>
            <a:ext cx="3761748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FACULDADES E ESCOLAS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0C92528-8482-4E66-82F1-7B557BF87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7" t="25123" r="30242" b="3549"/>
          <a:stretch/>
        </p:blipFill>
        <p:spPr>
          <a:xfrm>
            <a:off x="2391681" y="4715746"/>
            <a:ext cx="2372824" cy="196247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6ACA697-4C78-443B-9AB2-D33A93C676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63" t="18939" r="12093" b="-1"/>
          <a:stretch/>
        </p:blipFill>
        <p:spPr>
          <a:xfrm>
            <a:off x="293097" y="2877505"/>
            <a:ext cx="1949392" cy="281683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DFC2345-9874-4DD2-A063-CD91DCF32DC9}"/>
              </a:ext>
            </a:extLst>
          </p:cNvPr>
          <p:cNvSpPr txBox="1"/>
          <p:nvPr/>
        </p:nvSpPr>
        <p:spPr>
          <a:xfrm>
            <a:off x="8565373" y="4244748"/>
            <a:ext cx="30755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Escola municipal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BCF3EB0-E549-47F0-A124-31515881F71D}"/>
              </a:ext>
            </a:extLst>
          </p:cNvPr>
          <p:cNvSpPr txBox="1"/>
          <p:nvPr/>
        </p:nvSpPr>
        <p:spPr>
          <a:xfrm>
            <a:off x="2325743" y="4228745"/>
            <a:ext cx="25901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Instituto Federal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9FBDAE1-2922-4FED-AE41-5C2EC593E596}"/>
              </a:ext>
            </a:extLst>
          </p:cNvPr>
          <p:cNvSpPr txBox="1"/>
          <p:nvPr/>
        </p:nvSpPr>
        <p:spPr>
          <a:xfrm>
            <a:off x="43054" y="2415839"/>
            <a:ext cx="304886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Faculdade particular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A7F0C5B-F7A7-4567-8EE8-F586A1166E8F}"/>
              </a:ext>
            </a:extLst>
          </p:cNvPr>
          <p:cNvSpPr txBox="1"/>
          <p:nvPr/>
        </p:nvSpPr>
        <p:spPr>
          <a:xfrm>
            <a:off x="5363758" y="2207246"/>
            <a:ext cx="2551574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Escola particular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CB0BC2-FD23-439C-9423-59B6F979F1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27" t="11035" r="12548" b="3268"/>
          <a:stretch/>
        </p:blipFill>
        <p:spPr>
          <a:xfrm>
            <a:off x="9289275" y="1966410"/>
            <a:ext cx="2552498" cy="2209272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E4198E5-6A0C-4FE0-A6AF-0075497D37B2}"/>
              </a:ext>
            </a:extLst>
          </p:cNvPr>
          <p:cNvSpPr txBox="1"/>
          <p:nvPr/>
        </p:nvSpPr>
        <p:spPr>
          <a:xfrm>
            <a:off x="9267478" y="1126407"/>
            <a:ext cx="2647468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Escola particular de música</a:t>
            </a:r>
          </a:p>
        </p:txBody>
      </p:sp>
    </p:spTree>
    <p:extLst>
      <p:ext uri="{BB962C8B-B14F-4D97-AF65-F5344CB8AC3E}">
        <p14:creationId xmlns:p14="http://schemas.microsoft.com/office/powerpoint/2010/main" val="366581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Participamos do máximo de eventos</a:t>
            </a:r>
          </a:p>
          <a:p>
            <a:pPr marL="457200" lvl="1" indent="0">
              <a:buNone/>
            </a:pPr>
            <a:r>
              <a:rPr lang="pt-BR" sz="2300" dirty="0"/>
              <a:t># INFORMAR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774496" y="1845024"/>
            <a:ext cx="2483558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REPORTAGENS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3A38B5-AB9C-45A1-9654-0CDEE99CBE65}"/>
              </a:ext>
            </a:extLst>
          </p:cNvPr>
          <p:cNvSpPr txBox="1"/>
          <p:nvPr/>
        </p:nvSpPr>
        <p:spPr>
          <a:xfrm>
            <a:off x="1005528" y="2320431"/>
            <a:ext cx="154196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Televisão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055EE7-B44A-473A-AC23-637F1E5FE1E7}"/>
              </a:ext>
            </a:extLst>
          </p:cNvPr>
          <p:cNvSpPr txBox="1"/>
          <p:nvPr/>
        </p:nvSpPr>
        <p:spPr>
          <a:xfrm>
            <a:off x="9140233" y="2320430"/>
            <a:ext cx="10856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Rádio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5E39C3-E24D-4611-BBD9-1C3D77AD5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00" t="16952" r="41594" b="39995"/>
          <a:stretch/>
        </p:blipFill>
        <p:spPr>
          <a:xfrm>
            <a:off x="7767636" y="3071465"/>
            <a:ext cx="4085137" cy="29511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9C4A7C7-5807-45B9-B5D0-03A1818C2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6" t="20625" r="26296" b="30625"/>
          <a:stretch/>
        </p:blipFill>
        <p:spPr>
          <a:xfrm>
            <a:off x="410664" y="3371845"/>
            <a:ext cx="2971800" cy="334327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7BDF4FB-A756-49B2-8F5C-692433C90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9" t="21215" r="23610" b="45050"/>
          <a:stretch/>
        </p:blipFill>
        <p:spPr>
          <a:xfrm>
            <a:off x="3530200" y="4547035"/>
            <a:ext cx="3658195" cy="223745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E6462DC-1088-4B0F-87A4-58ADF81CF5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6" t="10025" r="3581" b="19053"/>
          <a:stretch/>
        </p:blipFill>
        <p:spPr>
          <a:xfrm>
            <a:off x="3798779" y="2535025"/>
            <a:ext cx="3176685" cy="19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56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Participamos do máximo de eventos</a:t>
            </a:r>
          </a:p>
          <a:p>
            <a:pPr marL="457200" lvl="1" indent="0">
              <a:buNone/>
            </a:pPr>
            <a:r>
              <a:rPr lang="pt-BR" sz="2300" dirty="0"/>
              <a:t># REPRESENTAR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774496" y="1845024"/>
            <a:ext cx="2483558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REPORTAGENS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3A38B5-AB9C-45A1-9654-0CDEE99CBE65}"/>
              </a:ext>
            </a:extLst>
          </p:cNvPr>
          <p:cNvSpPr txBox="1"/>
          <p:nvPr/>
        </p:nvSpPr>
        <p:spPr>
          <a:xfrm>
            <a:off x="886690" y="2517911"/>
            <a:ext cx="154196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Impresso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1E6C0A-2388-41AF-A944-F13058DD0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9" t="784" r="16432" b="1"/>
          <a:stretch/>
        </p:blipFill>
        <p:spPr>
          <a:xfrm>
            <a:off x="8287728" y="2173278"/>
            <a:ext cx="2763797" cy="186353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28C7EB1-6FFB-4B6E-8E06-8C38DD7B6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844" y="2819695"/>
            <a:ext cx="3977499" cy="265299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C78AFD9-5261-43C2-AF7C-5B7EB6596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7" t="1614" r="4378" b="6146"/>
          <a:stretch/>
        </p:blipFill>
        <p:spPr>
          <a:xfrm>
            <a:off x="6321564" y="4363990"/>
            <a:ext cx="3130660" cy="218365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003B453-2041-42F4-8BD0-44E9A112AD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58" t="4016" r="14101"/>
          <a:stretch/>
        </p:blipFill>
        <p:spPr>
          <a:xfrm>
            <a:off x="739345" y="4205008"/>
            <a:ext cx="2666283" cy="265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Participamos do máximo de eventos</a:t>
            </a:r>
          </a:p>
          <a:p>
            <a:pPr marL="457200" lvl="1" indent="0">
              <a:buNone/>
            </a:pPr>
            <a:r>
              <a:rPr lang="pt-BR" sz="2300" dirty="0"/>
              <a:t># REPRESENTAR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774496" y="1845024"/>
            <a:ext cx="1547068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EVENTOS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3A38B5-AB9C-45A1-9654-0CDEE99CBE65}"/>
              </a:ext>
            </a:extLst>
          </p:cNvPr>
          <p:cNvSpPr txBox="1"/>
          <p:nvPr/>
        </p:nvSpPr>
        <p:spPr>
          <a:xfrm>
            <a:off x="886690" y="2517911"/>
            <a:ext cx="154196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65C1A16-C90C-4CD0-8244-A9AC047137DC}"/>
              </a:ext>
            </a:extLst>
          </p:cNvPr>
          <p:cNvSpPr txBox="1"/>
          <p:nvPr/>
        </p:nvSpPr>
        <p:spPr>
          <a:xfrm>
            <a:off x="886690" y="2517911"/>
            <a:ext cx="271376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Audiência Pública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78D77EE-A191-41C7-8FEA-78CEC40040E9}"/>
              </a:ext>
            </a:extLst>
          </p:cNvPr>
          <p:cNvSpPr txBox="1"/>
          <p:nvPr/>
        </p:nvSpPr>
        <p:spPr>
          <a:xfrm>
            <a:off x="5032988" y="2465686"/>
            <a:ext cx="3667288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Consultoria</a:t>
            </a:r>
          </a:p>
          <a:p>
            <a:pPr algn="ctr"/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 Assembleia Legislativa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45AC91-1C3B-4682-B100-C9F0FF650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 r="10937"/>
          <a:stretch/>
        </p:blipFill>
        <p:spPr>
          <a:xfrm>
            <a:off x="5032988" y="3742984"/>
            <a:ext cx="3810976" cy="283483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960C9DD-1E3E-417E-BA4A-5F14C3A4F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0" t="27866" r="6296" b="7779"/>
          <a:stretch/>
        </p:blipFill>
        <p:spPr>
          <a:xfrm>
            <a:off x="8678527" y="2091245"/>
            <a:ext cx="3220376" cy="360309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A04235A-673A-4D7D-8E52-3C00A08B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01"/>
                    </a14:imgEffect>
                    <a14:imgEffect>
                      <a14:saturation sat="102000"/>
                    </a14:imgEffect>
                    <a14:imgEffect>
                      <a14:brightnessContrast bright="27000" contrast="4000"/>
                    </a14:imgEffect>
                  </a14:imgLayer>
                </a14:imgProps>
              </a:ext>
            </a:extLst>
          </a:blip>
          <a:srcRect l="26868" t="32707" r="36103" b="42819"/>
          <a:stretch/>
        </p:blipFill>
        <p:spPr>
          <a:xfrm>
            <a:off x="467000" y="3024519"/>
            <a:ext cx="3959094" cy="34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01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Participamos do máximo de eventos</a:t>
            </a:r>
          </a:p>
          <a:p>
            <a:pPr marL="457200" lvl="1" indent="0">
              <a:buNone/>
            </a:pPr>
            <a:r>
              <a:rPr lang="pt-BR" sz="2300" dirty="0"/>
              <a:t># REPRESENTAÇÃO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774496" y="1845024"/>
            <a:ext cx="1547068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EVENTOS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3A38B5-AB9C-45A1-9654-0CDEE99CBE65}"/>
              </a:ext>
            </a:extLst>
          </p:cNvPr>
          <p:cNvSpPr txBox="1"/>
          <p:nvPr/>
        </p:nvSpPr>
        <p:spPr>
          <a:xfrm>
            <a:off x="886690" y="2517911"/>
            <a:ext cx="154196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65C1A16-C90C-4CD0-8244-A9AC047137DC}"/>
              </a:ext>
            </a:extLst>
          </p:cNvPr>
          <p:cNvSpPr txBox="1"/>
          <p:nvPr/>
        </p:nvSpPr>
        <p:spPr>
          <a:xfrm>
            <a:off x="734291" y="2379343"/>
            <a:ext cx="219940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Projeto PAPI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74859B-DE8E-49A3-8F00-0B32EB7DB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0" t="26792" r="37579" b="14148"/>
          <a:stretch/>
        </p:blipFill>
        <p:spPr>
          <a:xfrm>
            <a:off x="506246" y="2887359"/>
            <a:ext cx="2427454" cy="373376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98A160E-B688-4B26-A289-EF9E2A9EB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63" r="12404" b="18046"/>
          <a:stretch/>
        </p:blipFill>
        <p:spPr>
          <a:xfrm>
            <a:off x="8746698" y="2865276"/>
            <a:ext cx="2893048" cy="380492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8BE40B1-DE22-44E7-BC17-1EB9997696E4}"/>
              </a:ext>
            </a:extLst>
          </p:cNvPr>
          <p:cNvSpPr txBox="1"/>
          <p:nvPr/>
        </p:nvSpPr>
        <p:spPr>
          <a:xfrm>
            <a:off x="8268544" y="2110412"/>
            <a:ext cx="3499574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Corridinha 9 de julho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70ED494-984D-4958-8E4A-442D635C1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23" t="25966" r="32904" b="695"/>
          <a:stretch/>
        </p:blipFill>
        <p:spPr>
          <a:xfrm>
            <a:off x="3977432" y="3228164"/>
            <a:ext cx="3641298" cy="3392958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C7BCC0DA-99D2-45E8-8BD7-B57D3A4F7277}"/>
              </a:ext>
            </a:extLst>
          </p:cNvPr>
          <p:cNvSpPr txBox="1"/>
          <p:nvPr/>
        </p:nvSpPr>
        <p:spPr>
          <a:xfrm>
            <a:off x="4845257" y="2626841"/>
            <a:ext cx="219940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Palestra CRM</a:t>
            </a:r>
          </a:p>
        </p:txBody>
      </p:sp>
    </p:spTree>
    <p:extLst>
      <p:ext uri="{BB962C8B-B14F-4D97-AF65-F5344CB8AC3E}">
        <p14:creationId xmlns:p14="http://schemas.microsoft.com/office/powerpoint/2010/main" val="3128392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457200" lvl="1" indent="0">
              <a:buNone/>
            </a:pPr>
            <a:r>
              <a:rPr lang="pt-BR" sz="2300" dirty="0"/>
              <a:t># INFORMAR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445880" y="1930752"/>
            <a:ext cx="2569282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PANFLETAGENS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FD003E-D552-4D76-92F5-96D5746DD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87" y="3074048"/>
            <a:ext cx="2015877" cy="34290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3A38B5-AB9C-45A1-9654-0CDEE99CBE65}"/>
              </a:ext>
            </a:extLst>
          </p:cNvPr>
          <p:cNvSpPr txBox="1"/>
          <p:nvPr/>
        </p:nvSpPr>
        <p:spPr>
          <a:xfrm>
            <a:off x="319285" y="2612383"/>
            <a:ext cx="228103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Parque </a:t>
            </a:r>
            <a:r>
              <a:rPr lang="pt-BR" sz="2400" i="1" dirty="0" err="1">
                <a:solidFill>
                  <a:schemeClr val="accent2">
                    <a:lumMod val="50000"/>
                  </a:schemeClr>
                </a:solidFill>
              </a:rPr>
              <a:t>Anauá</a:t>
            </a:r>
            <a:endParaRPr lang="pt-BR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1F917C3-3F49-40C3-8510-C1583E987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8" t="6061" r="6202" b="6091"/>
          <a:stretch/>
        </p:blipFill>
        <p:spPr>
          <a:xfrm rot="781256">
            <a:off x="8932355" y="274478"/>
            <a:ext cx="2742815" cy="388266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A0214DD-7FF7-4B14-904F-84A40C2CF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135" y="3052832"/>
            <a:ext cx="4682771" cy="3512079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0B5CEC85-640D-44A2-9AD5-4B8F07572640}"/>
              </a:ext>
            </a:extLst>
          </p:cNvPr>
          <p:cNvSpPr txBox="1"/>
          <p:nvPr/>
        </p:nvSpPr>
        <p:spPr>
          <a:xfrm>
            <a:off x="4060116" y="2591167"/>
            <a:ext cx="3340808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Assembleia Legislativa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BDAAABA1-14E3-441B-A39F-A2D3815199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788" r="2674" b="30000"/>
          <a:stretch/>
        </p:blipFill>
        <p:spPr>
          <a:xfrm>
            <a:off x="8423904" y="4221072"/>
            <a:ext cx="3340809" cy="23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79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endParaRPr lang="pt-BR" sz="2500" dirty="0"/>
          </a:p>
          <a:p>
            <a:pPr marL="457200" lvl="1" indent="0">
              <a:buNone/>
            </a:pPr>
            <a:r>
              <a:rPr lang="pt-BR" sz="2300" dirty="0"/>
              <a:t># INFORMAR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445880" y="1930752"/>
            <a:ext cx="2569282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PANFLETAGENS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3A38B5-AB9C-45A1-9654-0CDEE99CBE65}"/>
              </a:ext>
            </a:extLst>
          </p:cNvPr>
          <p:cNvSpPr txBox="1"/>
          <p:nvPr/>
        </p:nvSpPr>
        <p:spPr>
          <a:xfrm>
            <a:off x="319284" y="2612383"/>
            <a:ext cx="280679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Garden Shopping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1F917C3-3F49-40C3-8510-C1583E987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8" t="6061" r="6202" b="6091"/>
          <a:stretch/>
        </p:blipFill>
        <p:spPr>
          <a:xfrm rot="781256">
            <a:off x="8927677" y="232243"/>
            <a:ext cx="2568465" cy="363585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DFBAB49-00B4-48AD-BC38-26560AF5C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436" y="4688758"/>
            <a:ext cx="3575404" cy="201116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36358B2-2F4A-4EEE-A9A7-538EF6A95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0" y="3325070"/>
            <a:ext cx="2311748" cy="307432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4F9F314-0164-4078-A12C-7FDD20B48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548" y="3757022"/>
            <a:ext cx="3554839" cy="277168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2CAC13A-911F-4828-9AB4-CF7BBAFAF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28" y="2706967"/>
            <a:ext cx="3273752" cy="18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35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457200" lvl="1" indent="0">
              <a:buNone/>
            </a:pPr>
            <a:r>
              <a:rPr lang="pt-BR" sz="2300" dirty="0"/>
              <a:t># PROPORCIONAR LAZER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445880" y="1930752"/>
            <a:ext cx="1878720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CINE AZUL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3A38B5-AB9C-45A1-9654-0CDEE99CBE65}"/>
              </a:ext>
            </a:extLst>
          </p:cNvPr>
          <p:cNvSpPr txBox="1"/>
          <p:nvPr/>
        </p:nvSpPr>
        <p:spPr>
          <a:xfrm>
            <a:off x="1294811" y="2443017"/>
            <a:ext cx="149046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Super K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D33EF7-6B3B-4807-8C9B-CF97735CF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97" y="3131889"/>
            <a:ext cx="5350933" cy="30099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26534A1-1116-4521-A648-3C325AF90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6" r="788" b="7500"/>
          <a:stretch/>
        </p:blipFill>
        <p:spPr>
          <a:xfrm>
            <a:off x="6799315" y="2176973"/>
            <a:ext cx="4914970" cy="43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4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457200" lvl="1" indent="0">
              <a:buNone/>
            </a:pPr>
            <a:r>
              <a:rPr lang="pt-BR" sz="2300" dirty="0"/>
              <a:t># PROPORCIONAR LAZER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1157191" y="2329847"/>
            <a:ext cx="3751636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ENCONTRO DE FAMÍLIAS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5C496B-0BBB-4BF2-A41F-F4445907F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1" t="6316" r="843" b="14152"/>
          <a:stretch/>
        </p:blipFill>
        <p:spPr>
          <a:xfrm>
            <a:off x="388226" y="3011262"/>
            <a:ext cx="5266989" cy="37138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899E941-F172-4552-B421-F6CD0D58E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7" t="8708" r="9694" b="18350"/>
          <a:stretch/>
        </p:blipFill>
        <p:spPr>
          <a:xfrm>
            <a:off x="6025926" y="3882984"/>
            <a:ext cx="5649511" cy="28306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1A7B465-5D74-495E-AB76-008F3FEAE9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35" r="5920" b="24913"/>
          <a:stretch/>
        </p:blipFill>
        <p:spPr>
          <a:xfrm>
            <a:off x="6859671" y="1767691"/>
            <a:ext cx="1653673" cy="185782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D49EC13-B802-47F2-AD45-80E29B24F9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585" b="7181"/>
          <a:stretch/>
        </p:blipFill>
        <p:spPr>
          <a:xfrm>
            <a:off x="8948222" y="1194624"/>
            <a:ext cx="1828967" cy="234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08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300" y="452437"/>
            <a:ext cx="5418666" cy="833438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solidFill>
                  <a:schemeClr val="accent2"/>
                </a:solidFill>
              </a:rPr>
              <a:t>QUEM SOMOS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D5EA673C-6A40-43FC-8EB8-244EB31D3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802011"/>
            <a:ext cx="3305334" cy="987425"/>
          </a:xfrm>
        </p:spPr>
        <p:txBody>
          <a:bodyPr>
            <a:normAutofit lnSpcReduction="10000"/>
          </a:bodyPr>
          <a:lstStyle/>
          <a:p>
            <a:r>
              <a:rPr lang="pt-BR" sz="3000" dirty="0"/>
              <a:t>A DIRETORIA</a:t>
            </a:r>
          </a:p>
          <a:p>
            <a:pPr lvl="1"/>
            <a:r>
              <a:rPr lang="pt-BR" sz="2500" dirty="0"/>
              <a:t>Pais de autistas</a:t>
            </a:r>
          </a:p>
          <a:p>
            <a:pPr marL="0" indent="0">
              <a:buNone/>
            </a:pPr>
            <a:endParaRPr lang="pt-BR" sz="2200" dirty="0"/>
          </a:p>
          <a:p>
            <a:endParaRPr lang="pt-BR" sz="22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8F598D9-1FB3-456A-8DCE-F48F69AC2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00" r="120" b="38958"/>
          <a:stretch/>
        </p:blipFill>
        <p:spPr>
          <a:xfrm>
            <a:off x="3926047" y="2870199"/>
            <a:ext cx="7677123" cy="35389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63DB92D-EE4E-49D2-830A-C81913BF5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14" r="69485" b="9166"/>
          <a:stretch/>
        </p:blipFill>
        <p:spPr>
          <a:xfrm>
            <a:off x="2297292" y="3879057"/>
            <a:ext cx="1237029" cy="209073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6032C2C-0DE7-4544-8F8A-44C614FCB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00" t="50000" r="11171" b="23888"/>
          <a:stretch/>
        </p:blipFill>
        <p:spPr>
          <a:xfrm>
            <a:off x="359210" y="3079749"/>
            <a:ext cx="1614620" cy="2337294"/>
          </a:xfrm>
          <a:prstGeom prst="rect">
            <a:avLst/>
          </a:prstGeom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16381B9E-2C49-4884-93D2-1725392827AB}"/>
              </a:ext>
            </a:extLst>
          </p:cNvPr>
          <p:cNvSpPr txBox="1">
            <a:spLocks/>
          </p:cNvSpPr>
          <p:nvPr/>
        </p:nvSpPr>
        <p:spPr>
          <a:xfrm>
            <a:off x="620713" y="1082475"/>
            <a:ext cx="7408853" cy="617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Associação SEM FINS LUCRATIVOS</a:t>
            </a:r>
            <a:endParaRPr lang="pt-BR" sz="2200" dirty="0"/>
          </a:p>
          <a:p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813649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492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0" indent="0">
              <a:buNone/>
            </a:pPr>
            <a:endParaRPr lang="pt-BR" sz="2500" dirty="0"/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3887323" y="1847883"/>
            <a:ext cx="1868020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PALESTRAS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92DA2F5-358D-4F82-99B8-5E706FC63D53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457200" lvl="1" indent="0">
              <a:buNone/>
            </a:pPr>
            <a:r>
              <a:rPr lang="pt-BR" sz="2300" dirty="0"/>
              <a:t># CAPACITAR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BAF5AE-4992-4F30-9485-450F0B3F22E6}"/>
              </a:ext>
            </a:extLst>
          </p:cNvPr>
          <p:cNvSpPr txBox="1"/>
          <p:nvPr/>
        </p:nvSpPr>
        <p:spPr>
          <a:xfrm>
            <a:off x="864504" y="2438485"/>
            <a:ext cx="3090051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 err="1">
                <a:solidFill>
                  <a:schemeClr val="accent2">
                    <a:lumMod val="50000"/>
                  </a:schemeClr>
                </a:solidFill>
              </a:rPr>
              <a:t>Dra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 Bárbara Trevisan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E9926FA-EDBE-44B6-B7FE-1B8E39B65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45"/>
          <a:stretch/>
        </p:blipFill>
        <p:spPr>
          <a:xfrm>
            <a:off x="298917" y="3024518"/>
            <a:ext cx="5277133" cy="346136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BCF1ABA-C330-4A28-A24D-3929006D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991" y="3024518"/>
            <a:ext cx="1518528" cy="1518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3854E7A-9386-4361-859B-1EF56BC8FC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1" t="34351" r="455"/>
          <a:stretch/>
        </p:blipFill>
        <p:spPr>
          <a:xfrm>
            <a:off x="6689989" y="4722197"/>
            <a:ext cx="4743907" cy="181458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1937F6F-2DB3-49DC-96ED-B0F5D24034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37" r="5831"/>
          <a:stretch/>
        </p:blipFill>
        <p:spPr>
          <a:xfrm>
            <a:off x="5788934" y="2427117"/>
            <a:ext cx="3402106" cy="244575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C9D89BC-21D2-4315-A93D-299356A1A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110" y="920036"/>
            <a:ext cx="2680447" cy="185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16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492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0" indent="0">
              <a:buNone/>
            </a:pPr>
            <a:endParaRPr lang="pt-BR" sz="2500" dirty="0"/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384862" y="1847883"/>
            <a:ext cx="1868020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PALESTRAS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C5A5DE-4F6A-49DE-96D4-6DADCCFFE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26" y="3024518"/>
            <a:ext cx="5874467" cy="333702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D27D0EB-F428-4970-B58C-B34603ECA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" t="16968"/>
          <a:stretch/>
        </p:blipFill>
        <p:spPr>
          <a:xfrm>
            <a:off x="7005918" y="4000243"/>
            <a:ext cx="3979167" cy="2536109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92DA2F5-358D-4F82-99B8-5E706FC63D53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457200" lvl="1" indent="0">
              <a:buNone/>
            </a:pPr>
            <a:r>
              <a:rPr lang="pt-BR" sz="2300" dirty="0"/>
              <a:t># CAPACITAR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BAF5AE-4992-4F30-9485-450F0B3F22E6}"/>
              </a:ext>
            </a:extLst>
          </p:cNvPr>
          <p:cNvSpPr txBox="1"/>
          <p:nvPr/>
        </p:nvSpPr>
        <p:spPr>
          <a:xfrm>
            <a:off x="864504" y="2438485"/>
            <a:ext cx="3090051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 err="1">
                <a:solidFill>
                  <a:schemeClr val="accent2">
                    <a:lumMod val="50000"/>
                  </a:schemeClr>
                </a:solidFill>
              </a:rPr>
              <a:t>Dra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 Grace </a:t>
            </a:r>
            <a:r>
              <a:rPr lang="pt-BR" sz="2400" i="1" dirty="0" err="1">
                <a:solidFill>
                  <a:schemeClr val="accent2">
                    <a:lumMod val="50000"/>
                  </a:schemeClr>
                </a:solidFill>
              </a:rPr>
              <a:t>Donati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A5D0BE-8537-4B2E-9EBB-18FFFAB1A504}"/>
              </a:ext>
            </a:extLst>
          </p:cNvPr>
          <p:cNvSpPr txBox="1"/>
          <p:nvPr/>
        </p:nvSpPr>
        <p:spPr>
          <a:xfrm>
            <a:off x="8186141" y="3440536"/>
            <a:ext cx="161872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Interior</a:t>
            </a:r>
          </a:p>
        </p:txBody>
      </p:sp>
      <p:pic>
        <p:nvPicPr>
          <p:cNvPr id="1026" name="Picture 2" descr="https://lh3.googleusercontent.com/Xxf8JyaOar7r1Ys0xcIlpw8rcEXvMr_GG3KB-aEL9K96SVdvX_HiJb6kFoBsmuj3QOHIncqVBDIsVt50QfIwUd5IHQs47kmPrSUChmR183aS1ORJgEbOhCoiAEjuwcj7andGFXL0XmCQLyKimjubL9GC0wPFEt5b5lQK52AIHV3egSeFHtx23o3S91Xc-jwIVtPkt717hED6biQEeHzNTQSi1bCm3JJRC_LYPi-vW45i9IWMGETr0AEIWTbQIAZvumjwd6zr3VbjV2uondNCm10pbtEj1okeuFO7Xk0F0gPxw4MCTLooaNqIK-LV8KTVzNQZCJo6je-zLleoS6yBiTHKHxUpQTPmKIPkH2zv2mEO_5HOeGP57EeFg94ttpczAG7zp-tjS920j9uqTWPMvFV0dQEoBP0rvx_Fn05kO-AKDPJ3sjtnHyROKBp9jlMMWRWXFTSlOKcwIjQvsRfzpXB9XbveyMFBKda0PLhUjZ2QUIvwHk0IAJL9sYKmbowf4BM0iU1kQw84jKDxSUMnMpZEZp86oJPBRy7MuYgXtKAJ1Jtto0TnAtlaZFDy00D5vqUOxb4v20wyMFM_oFQKhgTyrPUKyqXOp86N8HMTEXJWVQKmyKKEHY4Y6Z5v-mC4VMBQ8jPD3o9qxNFdVYKvIeMhi77wBHtcO8nR_HS3LCjXtV8g1kw0nf1IxPdiiE2bEcfb0z86nkYawsK40Z28NACDMfwCpU3F6lounl6tfPwgznhr7KgV--shUrc5=w1154-h649-no?authuser=0">
            <a:extLst>
              <a:ext uri="{FF2B5EF4-FFF2-40B4-BE49-F238E27FC236}">
                <a16:creationId xmlns:a16="http://schemas.microsoft.com/office/drawing/2014/main" id="{99759078-24C4-4FF4-B250-020322603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561" r="16098" b="2561"/>
          <a:stretch/>
        </p:blipFill>
        <p:spPr bwMode="auto">
          <a:xfrm>
            <a:off x="8145800" y="1223210"/>
            <a:ext cx="2554503" cy="19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75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492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0" indent="0">
              <a:buNone/>
            </a:pPr>
            <a:endParaRPr lang="pt-BR" sz="2500" dirty="0"/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384862" y="1847883"/>
            <a:ext cx="1868020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PALESTRAS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92DA2F5-358D-4F82-99B8-5E706FC63D53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457200" lvl="1" indent="0">
              <a:buNone/>
            </a:pPr>
            <a:r>
              <a:rPr lang="pt-BR" sz="2300" dirty="0"/>
              <a:t># CAPACITAR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BAF5AE-4992-4F30-9485-450F0B3F22E6}"/>
              </a:ext>
            </a:extLst>
          </p:cNvPr>
          <p:cNvSpPr txBox="1"/>
          <p:nvPr/>
        </p:nvSpPr>
        <p:spPr>
          <a:xfrm>
            <a:off x="864504" y="2438485"/>
            <a:ext cx="3090051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TO Amanda Vilela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7DB195-357F-4D44-BAE5-34EB02257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561" y="877353"/>
            <a:ext cx="2498213" cy="1765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F76273-A224-440D-9157-A7FD66B8C3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46" r="7356" b="18300"/>
          <a:stretch/>
        </p:blipFill>
        <p:spPr>
          <a:xfrm>
            <a:off x="8760081" y="2902679"/>
            <a:ext cx="3051202" cy="320593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C7DA65A-726F-40B1-87F8-937A15874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617" y="4246600"/>
            <a:ext cx="4101746" cy="230723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552B637-B0A4-4122-A508-51C594DE78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1" t="21503" r="4102" b="12038"/>
          <a:stretch/>
        </p:blipFill>
        <p:spPr>
          <a:xfrm>
            <a:off x="380717" y="2999493"/>
            <a:ext cx="4494398" cy="251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69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492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0" indent="0">
              <a:buNone/>
            </a:pPr>
            <a:endParaRPr lang="pt-BR" sz="2500" dirty="0"/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384862" y="1847883"/>
            <a:ext cx="1868020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PALESTRAS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92DA2F5-358D-4F82-99B8-5E706FC63D53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457200" lvl="1" indent="0">
              <a:buNone/>
            </a:pPr>
            <a:r>
              <a:rPr lang="pt-BR" sz="2300" dirty="0"/>
              <a:t># CAPACITAR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BAF5AE-4992-4F30-9485-450F0B3F22E6}"/>
              </a:ext>
            </a:extLst>
          </p:cNvPr>
          <p:cNvSpPr txBox="1"/>
          <p:nvPr/>
        </p:nvSpPr>
        <p:spPr>
          <a:xfrm>
            <a:off x="864504" y="2438485"/>
            <a:ext cx="611144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Roda de conversa com profissionais locais</a:t>
            </a:r>
          </a:p>
        </p:txBody>
      </p:sp>
      <p:pic>
        <p:nvPicPr>
          <p:cNvPr id="3074" name="Picture 2" descr="https://lh3.googleusercontent.com/YOK05q4gycRiQh0COYFQrW7s_fp0DFfC3pMZ1erLuE7Vmv6_zG6DSgji5luywgbSZPMkgPDV3O71F39TOZDM62NUGwgGe9u2dzvtLqgkubF0yNpz92wm4hmWUWtIeK8EtUgpj11G8WU9GBXoWN-28XzsQusBH7kh4ZpZESSXcNNBi41xvhK-ZujQk3hwDepdh2qLnFNazoEbmhY_Dofcb-Dhq27zTsEnIBBoaKaMUe7-9c2QBP4jyxdWlcQSX-DyypjbNVGsZEnz-cZRTD6PF-snLfIhD8E-lQasp2Xbg2BBkw9Eat6pQY1All_ogmswoDvhXp3TthCRp2IyENvF2-sg_Dvg0fAYBq0HRBSJ9PDNI5ovfYXw1BkrCoyH2kgoWKBfzMX-1ofE7wIuD1kl_EvftM6FxQ4eqknraoUYx2HZV6sXjnMZpiyi2VR3wY0XkqGc6Z4sKvVLigRboClO1yVcSf5F4QHMMDPWYBqWoshKjjU3sm1dhccw5MmScmR4l8T3fmvZe1Nyz4GuEY9XRvnHUKBXupr8WK3-2ldqLarWuCW46268S5KSKdHMLyLkJJfQIbhIFI5E9e5xyoEHtalV56JPzgkmixLzblIWrxj0kSXnPiCczOI2n5De0aAN1I-PjLoHe8uFDEpCTf9mNsK7LzEjzCJA7omE5F7I8dfN_z9lO9vOBHxqXYEZI8RLIj4wZz9dgKNwFLczui0H3LiE7CMJAdX2lIMJYkhu3ZCdqTp-QhsJuxv7gdQt=w707-h592-no?authuser=0">
            <a:extLst>
              <a:ext uri="{FF2B5EF4-FFF2-40B4-BE49-F238E27FC236}">
                <a16:creationId xmlns:a16="http://schemas.microsoft.com/office/drawing/2014/main" id="{B5103D5E-D625-46D2-9BE4-1D727833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512" y="1409881"/>
            <a:ext cx="3056099" cy="256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908A170-DE70-4537-B1CF-A1DE89F82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6" r="9306" b="12379"/>
          <a:stretch/>
        </p:blipFill>
        <p:spPr>
          <a:xfrm>
            <a:off x="656946" y="3024518"/>
            <a:ext cx="4728882" cy="31361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269A5BC-1411-4716-8AE6-156D9B51FE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05" r="472"/>
          <a:stretch/>
        </p:blipFill>
        <p:spPr>
          <a:xfrm>
            <a:off x="6096000" y="4237708"/>
            <a:ext cx="4728882" cy="20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63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492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0" indent="0">
              <a:buNone/>
            </a:pPr>
            <a:endParaRPr lang="pt-BR" sz="2500" dirty="0"/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384862" y="1847883"/>
            <a:ext cx="1868020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PALESTRAS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92DA2F5-358D-4F82-99B8-5E706FC63D53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457200" lvl="1" indent="0">
              <a:buNone/>
            </a:pPr>
            <a:r>
              <a:rPr lang="pt-BR" sz="2300" dirty="0"/>
              <a:t># CAPACITAR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BAF5AE-4992-4F30-9485-450F0B3F22E6}"/>
              </a:ext>
            </a:extLst>
          </p:cNvPr>
          <p:cNvSpPr txBox="1"/>
          <p:nvPr/>
        </p:nvSpPr>
        <p:spPr>
          <a:xfrm>
            <a:off x="632527" y="2112120"/>
            <a:ext cx="310575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Profissionais locais</a:t>
            </a:r>
          </a:p>
        </p:txBody>
      </p:sp>
      <p:pic>
        <p:nvPicPr>
          <p:cNvPr id="5122" name="Picture 2" descr="https://lh3.googleusercontent.com/Zqqjej1KMuv-qGGzL3p24yDc0U5FEJVD-x3KvQoy0F9uqCuWKacOaD1zMQFULRip7biaW_DuPYE4vvwFNzFiIPxfNBgB5pnhASVxC_X1JMKCL6CwHab1mR_2a3lPm2OqgTdGVZukqC15SQeW6GbXsObZaeNjX2X86JylHXOQKjIbwcYAp1hDQDUtSdl_nUh3DXHuideDsDJ-i28vP-SIKtxHxpUf1hij4SixIN-yXwzO2x7wloRbl2VvK5kMrAOzcTwGZAfGUvFJsf958L3XdFVSxNfxL30z_pUD7aHuvdGqn0NVGN4mzxgG5-1QOzA_hIIzwdV1V2vaDjqeEYIkvpKYY3kuN04zHNzdrVsXUkXGSJekGqAJT6RDh3G64XSKTMjYTaaNeOiqqhbCF_CAJmRcE_rQmk2HIk1P_zkn6X4ckUfcY5XIJwv4hPcci_n1ZOlrZSPuGYVwXaNp7vvWc2nJtvlY7iIX70zDAEbejuzWGBCPinPE8oW3dorLvAB4tRfRHmJM4bDbMDPl_j4INjloeWMcUIZp8uQoibQbsIAASl9b-dR1AhAIHozDXU0YcgszyNe1bKc9k90mx3eULHHzxCYr0y6xygKpbgJptEIaUqZqya0rrRp67GKRJaQsVMzFxIiPeOTbNkSOOhypu2MqdLA7vrXUBDCxeJXKa1GY2VF_if9tDQfHRHS05Bd4WnuhIBWt3iwBN_40NBF-e3DYQCg8DvITeEDnnsFBQmJRXWmwtDOZZbSr0nfa=w469-h592-no?authuser=0">
            <a:extLst>
              <a:ext uri="{FF2B5EF4-FFF2-40B4-BE49-F238E27FC236}">
                <a16:creationId xmlns:a16="http://schemas.microsoft.com/office/drawing/2014/main" id="{1E953E09-8F90-4203-AFD4-DD9C7854E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4"/>
          <a:stretch/>
        </p:blipFill>
        <p:spPr bwMode="auto">
          <a:xfrm>
            <a:off x="9135812" y="739621"/>
            <a:ext cx="2233612" cy="221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79EEA21-9657-40E7-93A8-4403DDAE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93" t="21671" r="27090" b="6724"/>
          <a:stretch/>
        </p:blipFill>
        <p:spPr>
          <a:xfrm>
            <a:off x="4222045" y="2532106"/>
            <a:ext cx="2747021" cy="416550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934003C-A754-4BC8-A99A-FAF2E43AB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1" t="7114" r="21989" b="12364"/>
          <a:stretch/>
        </p:blipFill>
        <p:spPr>
          <a:xfrm>
            <a:off x="7755133" y="3162179"/>
            <a:ext cx="3809338" cy="3340869"/>
          </a:xfrm>
          <a:prstGeom prst="rect">
            <a:avLst/>
          </a:prstGeom>
        </p:spPr>
      </p:pic>
      <p:pic>
        <p:nvPicPr>
          <p:cNvPr id="5126" name="Picture 6" descr="https://lh3.googleusercontent.com/HZjXx_QLobQKn9XpVJGkogxUMjln6qVlr7GcLGfUU67c9Iy1Z7OXJ2Tmx_oeedySKGSADzVTgvxojWi_6Wf15IUT4F9Qyxpz63CVNC6maFRIvgws_UtSchZ-l3txMwhvPWXJtAtVoLeFMjDrTuI6Ayxcv7ZCNeEKKLrQCk4iI93pVX11tymy7g0J-S_6rUpwUE4owh3l5V-spGRm5icMLwc9g65WgkIThP837fB5KxMI2eF4qv8xBp2xFGNi8ChUJPTudUhKHFfOBs_1O7bqcp974lSGsA5vl2C2DZ0XXXGkCnLBsUJ0gkQGFVJtvaOCaFBsCqbmQMM6Agn2xCd3VVnnpSEw2T-j9pmFCPrvTYvLW1gkhsJXHrtuhDkCA3NdyROM-JS3VmZzyaThR0d7kqcX-OckS5CTlmEP8yBUmqBwIWtB3mRzLVy2G9tobzdNDmhblQZdRP91yZJ4upr9lfyhBlGzScZafjkiSKqt3RSabTWAzSFdNpQ4rRwQiZIpfvaGoq4HSaJGDXSG2K-8RmcOTl2ZESjLalmbMS3u3fzRr6gvt7y8mz86qCPm_W48XfG9y9twj8l3LYXSQJF-XEw9mMM8UlmofjwnhEBQUBb6sCSwZQNHsnooI1KrV7uM9JFWS4K8zqe1QhE87ssg9gHwWLAGW3D8XVxmYaaeDxHp6gAlujaEr9vIFpK5azJSRsqcDwJvgb2B-71uX5r79652PwfGWcaf878jw-aZumrmtCwovtcMlI_mBl7t=w482-h592-no?authuser=0">
            <a:extLst>
              <a:ext uri="{FF2B5EF4-FFF2-40B4-BE49-F238E27FC236}">
                <a16:creationId xmlns:a16="http://schemas.microsoft.com/office/drawing/2014/main" id="{2F707BC1-09DC-43B1-8BE4-8C645201B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0" t="7113" b="9826"/>
          <a:stretch/>
        </p:blipFill>
        <p:spPr bwMode="auto">
          <a:xfrm>
            <a:off x="758628" y="2671827"/>
            <a:ext cx="2865251" cy="402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165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492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0" indent="0">
              <a:buNone/>
            </a:pPr>
            <a:endParaRPr lang="pt-BR" sz="2500" dirty="0"/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3832412" y="1940378"/>
            <a:ext cx="2771909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CADASTRAMENTO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92DA2F5-358D-4F82-99B8-5E706FC63D53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457200" lvl="1" indent="0">
              <a:buNone/>
            </a:pPr>
            <a:r>
              <a:rPr lang="pt-BR" sz="2300" dirty="0"/>
              <a:t># QUANTIFICAR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BAF5AE-4992-4F30-9485-450F0B3F22E6}"/>
              </a:ext>
            </a:extLst>
          </p:cNvPr>
          <p:cNvSpPr txBox="1"/>
          <p:nvPr/>
        </p:nvSpPr>
        <p:spPr>
          <a:xfrm>
            <a:off x="703140" y="2391385"/>
            <a:ext cx="312927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Garden Shopping</a:t>
            </a:r>
          </a:p>
        </p:txBody>
      </p:sp>
      <p:pic>
        <p:nvPicPr>
          <p:cNvPr id="5124" name="Picture 4" descr="https://lh3.googleusercontent.com/H0qe7QesKwrZmPzWHvGs_8QNdXMoWJHrRBLncnk_kycTIpjmXtRhnpxsHLHpUCgOGiE4L_bCBHHBHJdYz-uKAZ1VtqHPlThoEznPkhOK0z2o1X-7RN1bHhVwB55Ds2ZUQ0ttFwvgxJpIKJ1ksZgFfGdTA_L_MaRWHSUvIOB1giSnDmXS3zXcLHA3qDslrQYyL-mZIxAXOLaDdDIx0CBmlMZ7x2ZM9dPxDjF3tFgG4wgM7RHWpZtDl_k2Vg7O2i5J0iOzOjyZfaLXSQEX3IVE4UJ51sEa9SI9R3oNKGx_n1VFgsFvQFwluzEkGc2Y7M27_Ir0L4dAflvMstSJBgcHKV0alI4qot40JfOPQZ7d5oseW3k2KPgOHYduQG-DsI6x84-HSJFThp1hvz8lhKNig2VTmR67kTg8bdAlL6-neepNTGH31yDLFreVNPgb6xsqbgHyWVFob0HiSC0u3qFwUnPiWf-0ZgigroEYnljcv9UJ4JffwfU7y3ulkRd42COUZY4WFUKiMztpahDKlMhFSt6_DviC-JgOX3tmIu4ZeBjctt1gDNx47qQBeUNaYZ_0qsqkkzu-or-88rKpWGO2RGBtlNN-nu2t-23MbSMUPvc3MD8CLuGbf1yhwlfmD5t1sxI5_y6IhLm0o208CzvpzAagkpca3NNDQwQDWBNfUrdP88_J5Hwci8jawYVrd42GUYDHJEW1D2W1B3rFNfiOW62HsL3MDG4U7jVJwGIWJuQ2zfQRZp2qebDZyTEp=w355-h220-no?authuser=0">
            <a:extLst>
              <a:ext uri="{FF2B5EF4-FFF2-40B4-BE49-F238E27FC236}">
                <a16:creationId xmlns:a16="http://schemas.microsoft.com/office/drawing/2014/main" id="{C544AF8A-CC76-46D2-9DE3-4A99E759A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t="5401" r="-1" b="2553"/>
          <a:stretch/>
        </p:blipFill>
        <p:spPr bwMode="auto">
          <a:xfrm>
            <a:off x="8002850" y="1304523"/>
            <a:ext cx="3486012" cy="203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F2EFBE1-8032-4C5E-97F1-44A19D79A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" t="18034" r="5344" b="10685"/>
          <a:stretch/>
        </p:blipFill>
        <p:spPr>
          <a:xfrm>
            <a:off x="5107033" y="3429001"/>
            <a:ext cx="5420857" cy="306485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A542715-C77C-48F2-8384-7195E20F02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4" t="6787" r="12826" b="5255"/>
          <a:stretch/>
        </p:blipFill>
        <p:spPr>
          <a:xfrm>
            <a:off x="601102" y="2988811"/>
            <a:ext cx="3997791" cy="35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38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 </a:t>
            </a:r>
          </a:p>
          <a:p>
            <a:pPr marL="0" indent="0">
              <a:buNone/>
            </a:pPr>
            <a:r>
              <a:rPr lang="pt-BR" sz="2300" dirty="0"/>
              <a:t># INFORMAR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3645780" y="1930752"/>
            <a:ext cx="6069720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1ª CAMINHADA DE CONSCIENTIZAÇÃO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B11825-3310-4AC6-8DE6-95DABF438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t="22343" b="-479"/>
          <a:stretch/>
        </p:blipFill>
        <p:spPr>
          <a:xfrm>
            <a:off x="2872627" y="2561925"/>
            <a:ext cx="7791450" cy="4147868"/>
          </a:xfrm>
          <a:prstGeom prst="rect">
            <a:avLst/>
          </a:prstGeom>
        </p:spPr>
      </p:pic>
      <p:pic>
        <p:nvPicPr>
          <p:cNvPr id="6146" name="Picture 2" descr="https://lh3.googleusercontent.com/2QEJq3F61JC5eecRmteQ-uBlhtArzhLD1hCdQ17IuNqP93Z3uChLPDJQ-TWW6SbCWKdv0UxbDCwvBLgW8oyYYrphD6woikQzj6DfJLjsMhDAKG3DlHOCyQCNsXEFSHJxIEh5N_Kico1wSqmUUJ5pKHJVdInRFnZ-K9q6_qtsbr6dEyA58mhweOaT0nORq1I3geDsHczbBiAA7ykssLlHeIJQFKUJKtx18ZVBBr0557naBERMfges9fRZqep8SmlhozkgcALuWRNTsjbYDY_vBhPDVz90vgyMbcEsRfXwAx8YNyMyh2AEk2TBYoGJaMDJ5akaGEXMixC7ba4IpuyQW6BXLo1ScevodTbJWKJhxdOWWRXMo-bPfGzVRpQr7c8SiM7hYrtEoySAbRGj-vmlA591BW3PJHmvw4UAr3hV3tPxVHD6hb7-K9pHTyLWYZV_lydn6TdI4wam64uMpJxXXHrHXR0fBl5j12vv3c1Dfx1drQnI1dalFX2eSFnwXdlb01DxmS_aP5TbBdDH8wUQI6kcSCBe5iTsI__FMLNOriUU3ZIC-bF2gD7teKmpSxsx-sNAO772xHNMEaHmWzNPgttL7TuRh1-Nb02mwnaStFrlo83KVXs2TmfA3SiLaOCytE9AE_kcVdu9mgKrfxIPsNQLsunvm8x3b3PNUrHeMYbSJVaaIAKIgZ6-30FFLNqZxZgnDYY1KULgrCOf4XYBCRb0Rpy8E7Gtz0BQOa05HmVauzFWWWGN8YeILSvp=w333-h592-no?authuser=0">
            <a:extLst>
              <a:ext uri="{FF2B5EF4-FFF2-40B4-BE49-F238E27FC236}">
                <a16:creationId xmlns:a16="http://schemas.microsoft.com/office/drawing/2014/main" id="{F75404A0-70B3-4E4F-BED8-0C92F3FDF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5" y="2732477"/>
            <a:ext cx="1942490" cy="346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638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Proporcionamos eventos</a:t>
            </a:r>
          </a:p>
          <a:p>
            <a:pPr marL="457200" lvl="1" indent="0">
              <a:buNone/>
            </a:pPr>
            <a:r>
              <a:rPr lang="pt-BR" sz="2300" dirty="0"/>
              <a:t># UNIR E SENSIBILIZAR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4496019" y="1773806"/>
            <a:ext cx="6069720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1ª CAMINHADA DE CONSCIENTIZAÇÃO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62F0EC0-148A-4CFC-A7DA-2B1024C9F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t="28154"/>
          <a:stretch/>
        </p:blipFill>
        <p:spPr>
          <a:xfrm>
            <a:off x="4912793" y="4259922"/>
            <a:ext cx="4347071" cy="242319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1AE507F-2CD2-4320-A341-674415399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39"/>
          <a:stretch/>
        </p:blipFill>
        <p:spPr>
          <a:xfrm>
            <a:off x="7229475" y="2526101"/>
            <a:ext cx="4572000" cy="220694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EEEA4657-E227-400D-B964-6DFD7C9FC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18" y="4326481"/>
            <a:ext cx="3654419" cy="242319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FA65CD26-CF8E-4E5C-A27A-BE8C6C109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282" y="2548960"/>
            <a:ext cx="2721400" cy="2041051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7931BBA0-AF63-4355-B61E-A960F1C5E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2367669"/>
            <a:ext cx="24765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18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346515" y="1021131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 Proporcionamos eventos</a:t>
            </a:r>
          </a:p>
          <a:p>
            <a:pPr marL="457200" lvl="1" indent="0">
              <a:buNone/>
            </a:pPr>
            <a:r>
              <a:rPr lang="pt-BR" sz="2300" dirty="0"/>
              <a:t># CADASTRAR E ORIENTAR 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E37D0A-C5EC-4608-B4A4-687ADF12191B}"/>
              </a:ext>
            </a:extLst>
          </p:cNvPr>
          <p:cNvSpPr txBox="1"/>
          <p:nvPr/>
        </p:nvSpPr>
        <p:spPr>
          <a:xfrm>
            <a:off x="3645780" y="2159351"/>
            <a:ext cx="6069720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1ª CAMINHADA DE CONSCIENTIZAÇÃO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4505AAC-F95F-4B82-9D76-F146A9DA7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03" t="16927" r="27734" b="40278"/>
          <a:stretch/>
        </p:blipFill>
        <p:spPr>
          <a:xfrm>
            <a:off x="7585515" y="2814462"/>
            <a:ext cx="4259970" cy="262520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B330423-3E7E-44A6-9E9C-CCB017FB9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8" t="32310" r="22691"/>
          <a:stretch/>
        </p:blipFill>
        <p:spPr>
          <a:xfrm>
            <a:off x="3965629" y="3745340"/>
            <a:ext cx="3505200" cy="2580553"/>
          </a:xfrm>
          <a:prstGeom prst="rect">
            <a:avLst/>
          </a:prstGeom>
        </p:spPr>
      </p:pic>
      <p:pic>
        <p:nvPicPr>
          <p:cNvPr id="8194" name="Picture 2" descr="https://lh3.googleusercontent.com/tqbWeZmJqrrFMxwOhHDPI4U_YUg3f1y2HWCX8wFUXO5ZREgm3mB40MPTYx9lndj-FCuLI8WQGrGGqY3A3GsaLg8p0sz09NtPbfeO5042Y3Pf8U7suEU61_JIsXYpY9g5ZXwj3FCda9OVFwdoQ_oMKiosBVz4qe5eugskbI92mD_uWDwkEAM0NqgqLydUsMJJiffSpPxFxWi91QPjsBI3mPNmw1vsuIAQS5jMJY94i-xBQ-ZcNEBN4CAxzSp-KLfx7-Bn8zyprchF2ScRALe3Vq4R_XE0vNFqpagnZdBl9FYIElaJAUg-qVYDnhLumWTl6hmZgJFsqwXdno_fQ33MnhRZXU2nzKxYsTlNAH5W3ltzy5jDW1CnM9Mf7UyAvtNG1WSbzLdRe77Rz0r_pt_Sn6bR7VX1cLBaUuLnsNklXTMwzHZeNOkTJ0cB_p2n5VenvwHpQX3USxo8db_VxwlAnCC2xu1aWLAd0ea0TFQf_dglKeTMtcn2buVmrHpw4VG78QkEbUHGr4iOhiCEIOBw6NC5LOpp5Na_UI2P8ZDULUgK_gO6XuplOn-WccO4FoD6iKn2xV_QfbebOeHfiJcWGGjb5iyjyl9VkS-ZYAzJGrb4U6myRBLnLQizCnT-O0U5mhkLW_-2koAII2ljfJJoe-isYim0_lonl7Xya3fmp9TX6felw9mAFSwSMjuz90RyekHWYUOFDR0NHME31ve96p4y0bbfL74zTVbytCbjIEkIbTYsvfMSE-0ltzpb=w794-h580-no?authuser=0">
            <a:extLst>
              <a:ext uri="{FF2B5EF4-FFF2-40B4-BE49-F238E27FC236}">
                <a16:creationId xmlns:a16="http://schemas.microsoft.com/office/drawing/2014/main" id="{327C4D34-047F-42C4-B9A7-261FFE92E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/>
          <a:stretch/>
        </p:blipFill>
        <p:spPr bwMode="auto">
          <a:xfrm>
            <a:off x="346515" y="2760674"/>
            <a:ext cx="3308822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C6B604B-B8A3-4A83-B6C6-9DA014A1E5AB}"/>
              </a:ext>
            </a:extLst>
          </p:cNvPr>
          <p:cNvSpPr txBox="1"/>
          <p:nvPr/>
        </p:nvSpPr>
        <p:spPr>
          <a:xfrm>
            <a:off x="1277268" y="5748652"/>
            <a:ext cx="168881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Cadastro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A95495-1FF9-42A8-9368-48C70674E1ED}"/>
              </a:ext>
            </a:extLst>
          </p:cNvPr>
          <p:cNvSpPr txBox="1"/>
          <p:nvPr/>
        </p:nvSpPr>
        <p:spPr>
          <a:xfrm>
            <a:off x="4275072" y="2837688"/>
            <a:ext cx="2690707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Comunicação Alternativa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9DE7B9F-BE64-4CFB-9953-727AA7DFF910}"/>
              </a:ext>
            </a:extLst>
          </p:cNvPr>
          <p:cNvSpPr/>
          <p:nvPr/>
        </p:nvSpPr>
        <p:spPr>
          <a:xfrm>
            <a:off x="8843964" y="5606036"/>
            <a:ext cx="1917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Higiene Oral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36667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FD85EC-DAA5-4958-80C1-0E6B8BCC7024}"/>
              </a:ext>
            </a:extLst>
          </p:cNvPr>
          <p:cNvSpPr txBox="1">
            <a:spLocks/>
          </p:cNvSpPr>
          <p:nvPr/>
        </p:nvSpPr>
        <p:spPr>
          <a:xfrm>
            <a:off x="346515" y="1021131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Reuniões</a:t>
            </a:r>
          </a:p>
          <a:p>
            <a:pPr marL="457200" lvl="1" indent="0">
              <a:buNone/>
            </a:pPr>
            <a:r>
              <a:rPr lang="pt-BR" sz="2300" dirty="0"/>
              <a:t># PLANEJAR E EXECUTAR#</a:t>
            </a:r>
          </a:p>
          <a:p>
            <a:pPr marL="0" indent="0">
              <a:buNone/>
            </a:pPr>
            <a:endParaRPr lang="pt-BR" sz="3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D2C278-2BAC-45E1-821F-130654C1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43738" y="1310573"/>
            <a:ext cx="2075331" cy="36894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FBD918C-B5A4-426F-8F5A-8FBD80BF57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31" r="2138"/>
          <a:stretch/>
        </p:blipFill>
        <p:spPr>
          <a:xfrm>
            <a:off x="223899" y="2238706"/>
            <a:ext cx="3689477" cy="195035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55F060-03B7-4715-A3AC-A46B1D7C6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4" t="16040"/>
          <a:stretch/>
        </p:blipFill>
        <p:spPr>
          <a:xfrm>
            <a:off x="7911862" y="4427715"/>
            <a:ext cx="4056239" cy="207533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8A61205-69F9-45F8-AF33-DA261A89DB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"/>
                    </a14:imgEffect>
                  </a14:imgLayer>
                </a14:imgProps>
              </a:ext>
            </a:extLst>
          </a:blip>
          <a:srcRect t="15404" r="15061" b="11415"/>
          <a:stretch/>
        </p:blipFill>
        <p:spPr>
          <a:xfrm>
            <a:off x="4407582" y="4418111"/>
            <a:ext cx="3251389" cy="210097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42ED069-DA2B-46A0-9035-D41C7C5A32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20117" r="-130" b="5176"/>
          <a:stretch/>
        </p:blipFill>
        <p:spPr>
          <a:xfrm>
            <a:off x="200625" y="4417438"/>
            <a:ext cx="3744835" cy="210097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874B2B0-C48F-4D1E-9FD7-958116B791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74" t="10000" r="14737" b="28187"/>
          <a:stretch/>
        </p:blipFill>
        <p:spPr>
          <a:xfrm>
            <a:off x="8262375" y="1905196"/>
            <a:ext cx="3705726" cy="226675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ACE3C57-B499-4667-ADB4-1111A95653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20117" r="-735" b="23509"/>
          <a:stretch/>
        </p:blipFill>
        <p:spPr>
          <a:xfrm>
            <a:off x="9568893" y="131272"/>
            <a:ext cx="1441447" cy="14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7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452436"/>
            <a:ext cx="6881803" cy="120491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</a:t>
            </a:r>
            <a:br>
              <a:rPr lang="pt-BR" sz="4000" dirty="0">
                <a:solidFill>
                  <a:schemeClr val="accent2"/>
                </a:solidFill>
              </a:rPr>
            </a:b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O INÍCIO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D5EA673C-6A40-43FC-8EB8-244EB31D3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13" y="2209003"/>
            <a:ext cx="6151562" cy="1883297"/>
          </a:xfrm>
        </p:spPr>
        <p:txBody>
          <a:bodyPr>
            <a:noAutofit/>
          </a:bodyPr>
          <a:lstStyle/>
          <a:p>
            <a:r>
              <a:rPr lang="pt-BR" sz="3000" dirty="0"/>
              <a:t>2016 – MAIS UM DIAGNÓSTICO</a:t>
            </a:r>
          </a:p>
          <a:p>
            <a:pPr lvl="1"/>
            <a:r>
              <a:rPr lang="pt-BR" sz="2500" dirty="0"/>
              <a:t>CONSULTA ESPECIALISTAS – Manaus</a:t>
            </a:r>
          </a:p>
          <a:p>
            <a:pPr lvl="1"/>
            <a:r>
              <a:rPr lang="pt-BR" sz="2500" dirty="0"/>
              <a:t>Grupo de familiares – FAMÍLIA AZUL</a:t>
            </a:r>
          </a:p>
          <a:p>
            <a:pPr marL="457200" lvl="1" indent="0">
              <a:buNone/>
            </a:pPr>
            <a:endParaRPr lang="pt-BR" sz="3000" dirty="0"/>
          </a:p>
          <a:p>
            <a:pPr marL="0" indent="0">
              <a:buNone/>
            </a:pPr>
            <a:endParaRPr lang="pt-BR" sz="30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pt-BR" sz="3000" dirty="0">
                <a:highlight>
                  <a:srgbClr val="FFFF00"/>
                </a:highlight>
              </a:rPr>
              <a:t>CID 10 – F84</a:t>
            </a:r>
          </a:p>
          <a:p>
            <a:endParaRPr lang="pt-BR" sz="3000" dirty="0"/>
          </a:p>
        </p:txBody>
      </p:sp>
      <p:pic>
        <p:nvPicPr>
          <p:cNvPr id="1028" name="Picture 4" descr="Ficheiro:WhatsApp.svg – Wikipédia, a enciclopédia livre">
            <a:extLst>
              <a:ext uri="{FF2B5EF4-FFF2-40B4-BE49-F238E27FC236}">
                <a16:creationId xmlns:a16="http://schemas.microsoft.com/office/drawing/2014/main" id="{8FAA5199-EC9D-4D88-803F-37CC30384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1" y="4274875"/>
            <a:ext cx="1728786" cy="173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35DD9A1-ED9D-4FF3-BB1F-FD1AD7472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2" t="7378" r="13533" b="54823"/>
          <a:stretch/>
        </p:blipFill>
        <p:spPr>
          <a:xfrm>
            <a:off x="8024407" y="962280"/>
            <a:ext cx="3198038" cy="291054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0C40BA3-6490-4A74-8768-D2CC97F58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1" t="11056" r="-32" b="3989"/>
          <a:stretch/>
        </p:blipFill>
        <p:spPr>
          <a:xfrm rot="609077">
            <a:off x="6626599" y="3312911"/>
            <a:ext cx="2139983" cy="33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729" y="354953"/>
            <a:ext cx="8538883" cy="850324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PANDEMIA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425554" y="1205276"/>
            <a:ext cx="3379964" cy="677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DIFICULDADES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EAF0FBE-21F7-4446-A70B-9A927AFB4736}"/>
              </a:ext>
            </a:extLst>
          </p:cNvPr>
          <p:cNvSpPr txBox="1"/>
          <p:nvPr/>
        </p:nvSpPr>
        <p:spPr>
          <a:xfrm>
            <a:off x="425554" y="1721586"/>
            <a:ext cx="108834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Terapias e Aulas Suspensas  -  Crises  -  Agitação - Machucados - Medicações</a:t>
            </a:r>
          </a:p>
        </p:txBody>
      </p:sp>
      <p:pic>
        <p:nvPicPr>
          <p:cNvPr id="10242" name="Picture 2" descr="https://lh3.googleusercontent.com/kYP_NJTJOeXUdBDQiwFueqkpqLyTQiFoGG4Am5SZepnCLwk1m4f_neYLMw4iYfYuvJC3k7oe237kT-vk2yKojV4HfzBdGKniOrymoSkeYYoDgyHy_BWCE38Se0F4g-8HMs0eqCwslRJM7O08H6udqunRcvFuufnKEPU0AxjaExj7R0DOj5n7rSDLy-mSVoPEPkRqxPempb8eGGbPuKpcrdmXx83wzoefYTJuVAr20dpCQHKhXuTVzom1JvTrvZaSs4Nz52qmhE5i9l8FNDl8VR54qKrv7dIpTBwtOFSmmLcTTmUJB84UohFyjQ66GxzaK6q0vTQi_kuGIimMYFX5Th1olj8MJHFhtma45_OLnZQ580nMiS8q4EuRNsOwDtJtZoKjs_fWQUkN57e4m9TC5aM8d5aHkuu8hd38gxJM3MSRuG9iUIxybgmxWF2RpDkGzWvBVHnflRgh9Ep5gC0zofuFZ5Nqa8mbc12PLcxC-xo00YvLj_fRT80RIa6CXFURjxIENM5VsQOH6YxBu93k6oz-PdyXZ5TcpTIpv3SThaUSBNky4Azi0AWyWouDwBLvFtSK8_nJLMw0tQWRyM9NxAZNR0wCFOZ2DaNMo_i_AfriknwHfl12cAGKSSMejl9Pis9MSPPxCz2iKlwU3pzujC3U7608otOeAuGgWp2I8G8o_5JTcVoJMgZDf0WqQVkFvcJmhk0ZCUKK_aFCS6RNSloCNbIYs8vuaEEujaX6SNHppjyeT5ULIu0uTIVg=w333-h592-no?authuser=0">
            <a:extLst>
              <a:ext uri="{FF2B5EF4-FFF2-40B4-BE49-F238E27FC236}">
                <a16:creationId xmlns:a16="http://schemas.microsoft.com/office/drawing/2014/main" id="{F521474D-28E4-475A-B039-6797435AE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t="6879" r="21223" b="20845"/>
          <a:stretch/>
        </p:blipFill>
        <p:spPr bwMode="auto">
          <a:xfrm>
            <a:off x="10090132" y="2827366"/>
            <a:ext cx="1721827" cy="28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h3.googleusercontent.com/kul83IzgmsP9gkXmohD196NuNEnuqj72f9OEmEkXEcoW3K2GaoafDE0FLH5mmK64k2YGaq8wOIiS5qhFnJvZCtyHwpYYUzQDFAfwCDDCGFph0B9MbqSn9ZUTFQv5PUU_PUky5LazetulnqqI4RZm20v9pz1dGRYJNfzNivjAZMzacMh2jzOaRy0zhkWxi4RdmpuHfc0VdH20mIOx1bWfgjjLQZVA9UPQiCM_Nn3G2EDPG6lJEubzsnQNR9HUqseCQL_-hfB_UZ5_tmiI4LIqCPkM7buyhK3Dl5miHh-PhjK5qGVy9WO5oSIqpqk0Y-LlY8nyT3gbbxvE_ao0dbpOYmMXlaXZ9XEC2tCyZqet_Quy3daD5ZyGQ59y086b6XVGZNKNOc5UE_kvb4YObT7VXAozYQEZi7Ylo0wIdyhR8mgr824EfgBqcOrUxpKlxtxQoo1BAkXcorVsPSLQsuFOWHyqwac5H4KJrGT0seWJ81Gwl4L-5pN2u8SAxtKWKzpou1adz40J_1J3FK-zUF9AUFKfg4y6iV15XyZ7UikcXSdWwOuTQY4wmV_L9RYFeeb98nrSJexl8l0ddCL0XaHd3UGujRqfWUakNfqxwPw5JFJrcytZPjsNkjxH_E0SlncqULPkUz6_BUsiYABcgCQIhgQgce5SLPyVbL_vTZ1NbPSw630W-OnniSevL2rgiDvlJEMBjxYAc97fR9nYhoL_ZqfhrPKEk7q259MlJF8RRDZ1tB0rTq31z-erJo-D=s592-no?authuser=0">
            <a:extLst>
              <a:ext uri="{FF2B5EF4-FFF2-40B4-BE49-F238E27FC236}">
                <a16:creationId xmlns:a16="http://schemas.microsoft.com/office/drawing/2014/main" id="{D7CBDBB7-A954-4CDE-8BBE-A5C067B34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6" b="27632"/>
          <a:stretch/>
        </p:blipFill>
        <p:spPr bwMode="auto">
          <a:xfrm>
            <a:off x="4428732" y="2300489"/>
            <a:ext cx="5113662" cy="38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AC6380A7-F195-42E5-8C58-2410A6A2D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14" b="22515"/>
          <a:stretch/>
        </p:blipFill>
        <p:spPr>
          <a:xfrm>
            <a:off x="604808" y="2424463"/>
            <a:ext cx="3518234" cy="3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88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729" y="354953"/>
            <a:ext cx="8538883" cy="850324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PANDEMIA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425553" y="1205276"/>
            <a:ext cx="7034025" cy="677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DIFICULDADES – Isolamento social</a:t>
            </a:r>
          </a:p>
          <a:p>
            <a:pPr marL="0" indent="0">
              <a:buNone/>
            </a:pPr>
            <a:endParaRPr lang="pt-BR" sz="300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9C866C4-A92D-429F-9089-B60DEA83B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57" y="3429000"/>
            <a:ext cx="4168870" cy="234498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C153751-98EF-45F3-B8B6-6686BD6E1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382" y="2630424"/>
            <a:ext cx="2728632" cy="363817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3372CB2-48DF-418F-8984-A5F51D886B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 contrast="10000"/>
                    </a14:imgEffect>
                  </a14:imgLayer>
                </a14:imgProps>
              </a:ext>
            </a:extLst>
          </a:blip>
          <a:srcRect l="4754" t="8652" r="5531" b="8911"/>
          <a:stretch/>
        </p:blipFill>
        <p:spPr>
          <a:xfrm>
            <a:off x="9042085" y="2677005"/>
            <a:ext cx="2342147" cy="382604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6A9C599-DBD1-48F4-A381-2B540692DFA5}"/>
              </a:ext>
            </a:extLst>
          </p:cNvPr>
          <p:cNvSpPr txBox="1"/>
          <p:nvPr/>
        </p:nvSpPr>
        <p:spPr>
          <a:xfrm>
            <a:off x="425552" y="1833880"/>
            <a:ext cx="114492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Terapias </a:t>
            </a:r>
            <a:r>
              <a:rPr lang="pt-BR" sz="2400" i="1" dirty="0" err="1">
                <a:solidFill>
                  <a:schemeClr val="accent2">
                    <a:lumMod val="50000"/>
                  </a:schemeClr>
                </a:solidFill>
              </a:rPr>
              <a:t>on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sz="2400" i="1" dirty="0" err="1">
                <a:solidFill>
                  <a:schemeClr val="accent2">
                    <a:lumMod val="50000"/>
                  </a:schemeClr>
                </a:solidFill>
              </a:rPr>
              <a:t>line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    -  Corte de cabelo no domicílio  -  Aniversário sem convidados</a:t>
            </a:r>
          </a:p>
        </p:txBody>
      </p:sp>
    </p:spTree>
    <p:extLst>
      <p:ext uri="{BB962C8B-B14F-4D97-AF65-F5344CB8AC3E}">
        <p14:creationId xmlns:p14="http://schemas.microsoft.com/office/powerpoint/2010/main" val="2052720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729" y="354953"/>
            <a:ext cx="8538883" cy="850324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PANDEMIA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425553" y="1205276"/>
            <a:ext cx="6456509" cy="677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DIFICULDADES - Adaptações</a:t>
            </a:r>
          </a:p>
          <a:p>
            <a:pPr marL="0" indent="0">
              <a:buNone/>
            </a:pPr>
            <a:endParaRPr lang="pt-BR" sz="3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884B8E-19AB-40F2-B03F-8E6CB3E08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7" t="6516" r="9896" b="15642"/>
          <a:stretch/>
        </p:blipFill>
        <p:spPr>
          <a:xfrm>
            <a:off x="444047" y="4776691"/>
            <a:ext cx="2425165" cy="17839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5B8579A-85CD-4CF5-B1F1-15F254831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3" r="8156"/>
          <a:stretch/>
        </p:blipFill>
        <p:spPr>
          <a:xfrm>
            <a:off x="425554" y="2509360"/>
            <a:ext cx="2394684" cy="18224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14E0EDE-9380-45C1-B735-5ED5DF4828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88" t="45089" r="45586" b="8964"/>
          <a:stretch/>
        </p:blipFill>
        <p:spPr>
          <a:xfrm>
            <a:off x="3305914" y="2509360"/>
            <a:ext cx="2206738" cy="182247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3C85F7B-FCF9-44CA-B603-39EBC6C6C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27"/>
          <a:stretch/>
        </p:blipFill>
        <p:spPr>
          <a:xfrm>
            <a:off x="5998328" y="2443410"/>
            <a:ext cx="2620695" cy="4059638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2EAF0FBE-21F7-4446-A70B-9A927AFB4736}"/>
              </a:ext>
            </a:extLst>
          </p:cNvPr>
          <p:cNvSpPr txBox="1"/>
          <p:nvPr/>
        </p:nvSpPr>
        <p:spPr>
          <a:xfrm>
            <a:off x="764275" y="2064503"/>
            <a:ext cx="19877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PORTUGUÊS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EE99313-7706-4BD5-998E-5A55E9C7B7AF}"/>
              </a:ext>
            </a:extLst>
          </p:cNvPr>
          <p:cNvSpPr txBox="1"/>
          <p:nvPr/>
        </p:nvSpPr>
        <p:spPr>
          <a:xfrm>
            <a:off x="3467356" y="2054518"/>
            <a:ext cx="19877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MATEMÁTICA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E4001857-DEA8-4836-BE2C-3B6C485B0D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35" t="9446" r="9726"/>
          <a:stretch/>
        </p:blipFill>
        <p:spPr>
          <a:xfrm>
            <a:off x="9062204" y="3340996"/>
            <a:ext cx="2425165" cy="225196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ACAF548B-2857-4C18-A1B3-FF3E6AA512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32" t="64720" r="15535" b="-1"/>
          <a:stretch/>
        </p:blipFill>
        <p:spPr>
          <a:xfrm>
            <a:off x="3492729" y="4776691"/>
            <a:ext cx="1992627" cy="1822473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AE5ABAD5-78B3-4FD5-8824-4C43EA5F5E54}"/>
              </a:ext>
            </a:extLst>
          </p:cNvPr>
          <p:cNvSpPr txBox="1"/>
          <p:nvPr/>
        </p:nvSpPr>
        <p:spPr>
          <a:xfrm>
            <a:off x="5998328" y="2043380"/>
            <a:ext cx="28599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EDUCAÇÃO FÍSICA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19C692A-AF52-4036-A13C-C2CE6C4F5269}"/>
              </a:ext>
            </a:extLst>
          </p:cNvPr>
          <p:cNvSpPr txBox="1"/>
          <p:nvPr/>
        </p:nvSpPr>
        <p:spPr>
          <a:xfrm>
            <a:off x="9203144" y="2526168"/>
            <a:ext cx="19877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i="1" dirty="0">
                <a:solidFill>
                  <a:schemeClr val="accent2">
                    <a:lumMod val="50000"/>
                  </a:schemeClr>
                </a:solidFill>
              </a:rPr>
              <a:t>ARTES</a:t>
            </a:r>
          </a:p>
        </p:txBody>
      </p:sp>
    </p:spTree>
    <p:extLst>
      <p:ext uri="{BB962C8B-B14F-4D97-AF65-F5344CB8AC3E}">
        <p14:creationId xmlns:p14="http://schemas.microsoft.com/office/powerpoint/2010/main" val="1336407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729" y="354953"/>
            <a:ext cx="8538883" cy="850324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PANDEMIA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425554" y="1205276"/>
            <a:ext cx="8381562" cy="677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DIFICULDADES – Uso de máscara</a:t>
            </a:r>
          </a:p>
          <a:p>
            <a:pPr marL="0" indent="0">
              <a:buNone/>
            </a:pPr>
            <a:endParaRPr lang="pt-BR" sz="3000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7911073-6637-4780-BA13-7E004EFB6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414" y="2056510"/>
            <a:ext cx="5399032" cy="404927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B33D22D-F7A7-4A32-B337-2C6230796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6" y="2112594"/>
            <a:ext cx="5995640" cy="39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21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729" y="354953"/>
            <a:ext cx="8538883" cy="850324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O QUE FAREMOS</a:t>
            </a:r>
            <a:endParaRPr lang="pt-BR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168875" y="1416775"/>
            <a:ext cx="6103583" cy="4024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DIFICULDADES – Desistir???</a:t>
            </a:r>
          </a:p>
          <a:p>
            <a:pPr lvl="1"/>
            <a:r>
              <a:rPr lang="pt-BR" sz="2800" dirty="0"/>
              <a:t>REUNIR</a:t>
            </a:r>
          </a:p>
          <a:p>
            <a:pPr lvl="1"/>
            <a:r>
              <a:rPr lang="pt-BR" sz="2800" dirty="0"/>
              <a:t>RENOVAR</a:t>
            </a:r>
          </a:p>
          <a:p>
            <a:pPr lvl="1"/>
            <a:r>
              <a:rPr lang="pt-BR" sz="2800" dirty="0"/>
              <a:t>FORTALECER</a:t>
            </a:r>
          </a:p>
          <a:p>
            <a:pPr lvl="1"/>
            <a:r>
              <a:rPr lang="pt-BR" sz="2800" dirty="0"/>
              <a:t>RETOMAR AS ATIVIDADES</a:t>
            </a:r>
          </a:p>
          <a:p>
            <a:pPr lvl="1"/>
            <a:r>
              <a:rPr lang="pt-BR" sz="2800" dirty="0"/>
              <a:t>CONQUISTAR</a:t>
            </a:r>
          </a:p>
          <a:p>
            <a:pPr marL="0" indent="0">
              <a:buNone/>
            </a:pPr>
            <a:endParaRPr lang="pt-BR" sz="3000" dirty="0"/>
          </a:p>
        </p:txBody>
      </p:sp>
      <p:pic>
        <p:nvPicPr>
          <p:cNvPr id="13314" name="Picture 2" descr="Símbolo mundial do autismo deve ser incluído em placas de atendimento  preferencial - Hojemais de Araçatuba SP">
            <a:extLst>
              <a:ext uri="{FF2B5EF4-FFF2-40B4-BE49-F238E27FC236}">
                <a16:creationId xmlns:a16="http://schemas.microsoft.com/office/drawing/2014/main" id="{A1A85816-FB0C-4A78-88B6-616074EDB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050" y="85867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hopping de Goiânia inaugura vagas de estacionamento exclusivas para  autistas | Goiás | G1">
            <a:extLst>
              <a:ext uri="{FF2B5EF4-FFF2-40B4-BE49-F238E27FC236}">
                <a16:creationId xmlns:a16="http://schemas.microsoft.com/office/drawing/2014/main" id="{6FA6801D-80F7-43C3-9F4D-5A24B477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46" y="2714041"/>
            <a:ext cx="27051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Blog Ação e Inclusão Escolar | Educação inclusiva, Frases sobre educação,  Educação">
            <a:extLst>
              <a:ext uri="{FF2B5EF4-FFF2-40B4-BE49-F238E27FC236}">
                <a16:creationId xmlns:a16="http://schemas.microsoft.com/office/drawing/2014/main" id="{BED97413-0068-4116-9F50-D49CCC2C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31" y="4581683"/>
            <a:ext cx="2839454" cy="192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14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729" y="354953"/>
            <a:ext cx="8538883" cy="850324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JUNTOS SOMOS FORTES</a:t>
            </a:r>
            <a:endParaRPr lang="pt-BR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425554" y="1205276"/>
            <a:ext cx="8381562" cy="677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Sobrevivemos</a:t>
            </a:r>
          </a:p>
          <a:p>
            <a:pPr marL="0" indent="0">
              <a:buNone/>
            </a:pPr>
            <a:endParaRPr lang="pt-BR" sz="3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783CDB-98E8-460C-8AD4-D04A9EB42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9" b="14854"/>
          <a:stretch/>
        </p:blipFill>
        <p:spPr>
          <a:xfrm>
            <a:off x="708978" y="1882588"/>
            <a:ext cx="5026192" cy="4875218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78A426A-FC9B-4831-95A9-2DD5B4389325}"/>
              </a:ext>
            </a:extLst>
          </p:cNvPr>
          <p:cNvSpPr txBox="1">
            <a:spLocks/>
          </p:cNvSpPr>
          <p:nvPr/>
        </p:nvSpPr>
        <p:spPr>
          <a:xfrm>
            <a:off x="5755164" y="2866026"/>
            <a:ext cx="6103904" cy="1967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500" dirty="0"/>
              <a:t>Somos todos DIFERENTES...</a:t>
            </a:r>
          </a:p>
          <a:p>
            <a:pPr marL="0" indent="0" algn="ctr">
              <a:buNone/>
            </a:pPr>
            <a:endParaRPr lang="pt-BR" sz="3500" dirty="0"/>
          </a:p>
          <a:p>
            <a:pPr marL="0" indent="0" algn="ctr">
              <a:buNone/>
            </a:pPr>
            <a:r>
              <a:rPr lang="pt-BR" sz="3500" dirty="0"/>
              <a:t>É isso que nos faz ÚNICOS!!!</a:t>
            </a:r>
          </a:p>
        </p:txBody>
      </p:sp>
    </p:spTree>
    <p:extLst>
      <p:ext uri="{BB962C8B-B14F-4D97-AF65-F5344CB8AC3E}">
        <p14:creationId xmlns:p14="http://schemas.microsoft.com/office/powerpoint/2010/main" val="96872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250" y="297803"/>
            <a:ext cx="6009225" cy="83343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2"/>
                </a:solidFill>
              </a:rPr>
              <a:t>–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O INÍCIO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473270" y="1324015"/>
            <a:ext cx="5726112" cy="21049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2017 – ONDE TUDO COMEÇOU</a:t>
            </a:r>
          </a:p>
          <a:p>
            <a:pPr lvl="1"/>
            <a:r>
              <a:rPr lang="pt-BR" sz="2700" i="1" dirty="0"/>
              <a:t>Denise </a:t>
            </a:r>
            <a:r>
              <a:rPr lang="pt-BR" sz="2700" i="1" dirty="0" err="1"/>
              <a:t>Teperine</a:t>
            </a:r>
            <a:r>
              <a:rPr lang="pt-BR" sz="2700" i="1" dirty="0"/>
              <a:t> </a:t>
            </a:r>
            <a:r>
              <a:rPr lang="pt-BR" sz="2700" dirty="0"/>
              <a:t>– 1º curso de capacitação para familiares e profissionais em BV</a:t>
            </a:r>
          </a:p>
          <a:p>
            <a:pPr lvl="1"/>
            <a:r>
              <a:rPr lang="pt-BR" sz="2700" dirty="0"/>
              <a:t>2º Curso</a:t>
            </a:r>
          </a:p>
          <a:p>
            <a:pPr lvl="1"/>
            <a:endParaRPr lang="pt-BR" sz="2200" dirty="0"/>
          </a:p>
          <a:p>
            <a:endParaRPr lang="pt-BR" sz="22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A3AE53B-B027-43B9-AD7D-F57EBA15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05" y="4080431"/>
            <a:ext cx="4241800" cy="23860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CD6F541-EE47-4C4C-9508-4C1F0ADCB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2" t="11992" r="32774" b="-1018"/>
          <a:stretch/>
        </p:blipFill>
        <p:spPr>
          <a:xfrm>
            <a:off x="4702121" y="3733879"/>
            <a:ext cx="2137261" cy="288926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45C86DD-2C8E-4770-B26F-798841B62B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46" t="8541" r="16839" b="12500"/>
          <a:stretch/>
        </p:blipFill>
        <p:spPr>
          <a:xfrm>
            <a:off x="6977384" y="1271591"/>
            <a:ext cx="4375613" cy="40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79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56" y="297802"/>
            <a:ext cx="6803920" cy="125953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 CRIAÇÃO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425555" y="1205275"/>
            <a:ext cx="5726112" cy="2786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2017 – ONDE TUDO COMEÇOU</a:t>
            </a:r>
          </a:p>
          <a:p>
            <a:pPr lvl="1"/>
            <a:r>
              <a:rPr lang="pt-BR" sz="2500" dirty="0"/>
              <a:t>Juntamos pais interessados</a:t>
            </a:r>
          </a:p>
          <a:p>
            <a:pPr lvl="1"/>
            <a:r>
              <a:rPr lang="pt-BR" sz="2500" dirty="0"/>
              <a:t>Buscamos ajuda de parceiros</a:t>
            </a:r>
          </a:p>
          <a:p>
            <a:pPr lvl="1"/>
            <a:r>
              <a:rPr lang="pt-BR" sz="2500" dirty="0"/>
              <a:t>Realizamos reuniões</a:t>
            </a:r>
          </a:p>
          <a:p>
            <a:pPr lvl="1"/>
            <a:r>
              <a:rPr lang="pt-BR" sz="2500" dirty="0"/>
              <a:t>Organizamos a documentação</a:t>
            </a:r>
          </a:p>
          <a:p>
            <a:pPr marL="0" indent="0">
              <a:buFont typeface="Wingdings 3" charset="2"/>
              <a:buNone/>
            </a:pPr>
            <a:endParaRPr lang="pt-BR" sz="3000" dirty="0"/>
          </a:p>
          <a:p>
            <a:endParaRPr lang="pt-BR" sz="3000" dirty="0"/>
          </a:p>
        </p:txBody>
      </p:sp>
      <p:pic>
        <p:nvPicPr>
          <p:cNvPr id="2050" name="Picture 2" descr="https://lh3.googleusercontent.com/t1097N1nABU5iFDGTWQjQLDTaU5bio7GfTIlMZeVxAxsGpFp_oYWtByCutaVVJZBd2otlDPSJCGF1ivJRtd0o4uRmtc3ADIBI6rRVTliNoUptHNv27dZ7ELyZv6G7nm7nLjRl1MDekOBeLUImSRh_3XIKYZ7IiTRD_fzJ_FwcXQYwnjSwgqt_Ac61A14EkuFExiFSv1uas_fS149gY8CzhBp-FnMr8Wy2HsXMvgFs5Cem5N5FgbK7j8YBejlrTK-a2u8LHQeG4hyOldQAIT4Imfcclb2aXsmD19orq_iPTSKlSgTXc9oSifAuHMUiYKoAVO3XA4sw24QEsrHnXDoeeMHaqgImPPcnlFMcopV4lJUE9OssTW9l8i076qcapnhJslfBHQVyhV7KM-3YB7fxb-RRUV59Whwx5hfGHo32TE_b5_-JQHnXAc3kP-axz48A6uN5azcwdnzJ21btBpeAtwucmxWvYgYEFQxokzt0EhHPbg52zQc_A8R6Z0g2S6_pZ2b5guojt08yltsd2GxQTuCjlRV84YOnJvQrH8i5ou7MBotY06xFaTiq9IEWOeBG2llNH9_pGYxkvddLhh9NJhNpknf3HLV1ocDKE1AGTAfxnHLuyLAhzJ7sMmUZGQhu49TiEI7m9QLB5GnMSFvClcL2bvkf_PPP6-TUukP9b0sGDHydohv5ddXoMcdBkKNmewAgywMWiPKQw-lkhgHR5tZQBqZZ6DDAImzxy3TFQw5-riFxFsJJJMF2sdb=w1053-h592-no?authuser=0">
            <a:extLst>
              <a:ext uri="{FF2B5EF4-FFF2-40B4-BE49-F238E27FC236}">
                <a16:creationId xmlns:a16="http://schemas.microsoft.com/office/drawing/2014/main" id="{0BE9EF0B-8F65-4ED0-8A43-7B450C6CC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6" t="23948" r="27136" b="20117"/>
          <a:stretch/>
        </p:blipFill>
        <p:spPr bwMode="auto">
          <a:xfrm>
            <a:off x="425555" y="4143680"/>
            <a:ext cx="4082805" cy="241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58C4AD6-11D0-4064-9BC3-EBBAB6F11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8" t="2771" r="7500"/>
          <a:stretch/>
        </p:blipFill>
        <p:spPr>
          <a:xfrm rot="4597335">
            <a:off x="8576268" y="3354103"/>
            <a:ext cx="3161203" cy="207695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FF0A2F9-8605-4BD1-8D6B-13E63B99A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3952" r="7083" b="2716"/>
          <a:stretch/>
        </p:blipFill>
        <p:spPr>
          <a:xfrm rot="4514640">
            <a:off x="6232037" y="1702491"/>
            <a:ext cx="3106487" cy="190935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EF46D96-4953-40E8-92E3-805B45F927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2" t="3961" b="20868"/>
          <a:stretch/>
        </p:blipFill>
        <p:spPr>
          <a:xfrm rot="699449">
            <a:off x="8506706" y="1034789"/>
            <a:ext cx="3300324" cy="147254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5225D07-38B6-4EE6-8B0A-235C24FD31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12" t="18432" r="18697" b="9060"/>
          <a:stretch/>
        </p:blipFill>
        <p:spPr>
          <a:xfrm>
            <a:off x="4772025" y="4129392"/>
            <a:ext cx="4429126" cy="24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65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425555" y="1205276"/>
            <a:ext cx="5918103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OBJETIVOS</a:t>
            </a:r>
          </a:p>
          <a:p>
            <a:pPr lvl="1"/>
            <a:r>
              <a:rPr lang="pt-BR" sz="2500" dirty="0"/>
              <a:t>DISSEMINAR INFORMAÇÃO</a:t>
            </a:r>
          </a:p>
          <a:p>
            <a:pPr marL="0" indent="0">
              <a:buFont typeface="Wingdings 3" charset="2"/>
              <a:buNone/>
            </a:pPr>
            <a:endParaRPr lang="pt-BR" sz="3000" dirty="0"/>
          </a:p>
          <a:p>
            <a:endParaRPr lang="pt-BR" sz="3000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E347BFC1-5CD8-48CA-9D2A-BA94BB16756E}"/>
              </a:ext>
            </a:extLst>
          </p:cNvPr>
          <p:cNvSpPr txBox="1">
            <a:spLocks/>
          </p:cNvSpPr>
          <p:nvPr/>
        </p:nvSpPr>
        <p:spPr>
          <a:xfrm>
            <a:off x="571501" y="2750510"/>
            <a:ext cx="2476499" cy="67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pt-BR" sz="3700" dirty="0">
                <a:solidFill>
                  <a:schemeClr val="accent2">
                    <a:lumMod val="50000"/>
                  </a:schemeClr>
                </a:solidFill>
              </a:rPr>
              <a:t>Clínicas</a:t>
            </a:r>
          </a:p>
          <a:p>
            <a:pPr marL="0" indent="0">
              <a:buFont typeface="Wingdings 3" charset="2"/>
              <a:buNone/>
            </a:pPr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808BCAD9-EAD8-487C-A6F2-CDB42C317D17}"/>
              </a:ext>
            </a:extLst>
          </p:cNvPr>
          <p:cNvSpPr txBox="1">
            <a:spLocks/>
          </p:cNvSpPr>
          <p:nvPr/>
        </p:nvSpPr>
        <p:spPr>
          <a:xfrm>
            <a:off x="3414714" y="2750510"/>
            <a:ext cx="2476499" cy="67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pt-BR" sz="3700" dirty="0">
                <a:solidFill>
                  <a:schemeClr val="accent2">
                    <a:lumMod val="50000"/>
                  </a:schemeClr>
                </a:solidFill>
              </a:rPr>
              <a:t>Hospitais</a:t>
            </a:r>
          </a:p>
          <a:p>
            <a:pPr marL="0" indent="0">
              <a:buFont typeface="Wingdings 3" charset="2"/>
              <a:buNone/>
            </a:pPr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4019E8F0-D797-4DAC-BBE6-F064E1408259}"/>
              </a:ext>
            </a:extLst>
          </p:cNvPr>
          <p:cNvSpPr txBox="1">
            <a:spLocks/>
          </p:cNvSpPr>
          <p:nvPr/>
        </p:nvSpPr>
        <p:spPr>
          <a:xfrm>
            <a:off x="1207293" y="3738180"/>
            <a:ext cx="3681413" cy="67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pt-BR" sz="3700" dirty="0">
                <a:solidFill>
                  <a:schemeClr val="accent2">
                    <a:lumMod val="50000"/>
                  </a:schemeClr>
                </a:solidFill>
              </a:rPr>
              <a:t>Supermercados</a:t>
            </a:r>
          </a:p>
          <a:p>
            <a:pPr marL="0" indent="0">
              <a:buFont typeface="Wingdings 3" charset="2"/>
              <a:buNone/>
            </a:pPr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26B08300-95F7-4A4A-A2A5-4F0EFB9D78CC}"/>
              </a:ext>
            </a:extLst>
          </p:cNvPr>
          <p:cNvSpPr txBox="1">
            <a:spLocks/>
          </p:cNvSpPr>
          <p:nvPr/>
        </p:nvSpPr>
        <p:spPr>
          <a:xfrm>
            <a:off x="6396041" y="2750510"/>
            <a:ext cx="2476499" cy="67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pt-BR" sz="3700" dirty="0">
                <a:solidFill>
                  <a:schemeClr val="accent2">
                    <a:lumMod val="50000"/>
                  </a:schemeClr>
                </a:solidFill>
              </a:rPr>
              <a:t>Escolas</a:t>
            </a:r>
          </a:p>
          <a:p>
            <a:pPr marL="0" indent="0">
              <a:buFont typeface="Wingdings 3" charset="2"/>
              <a:buNone/>
            </a:pPr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8B9DBBCC-32D9-46AF-85D1-010FFC9BB15A}"/>
              </a:ext>
            </a:extLst>
          </p:cNvPr>
          <p:cNvSpPr txBox="1">
            <a:spLocks/>
          </p:cNvSpPr>
          <p:nvPr/>
        </p:nvSpPr>
        <p:spPr>
          <a:xfrm>
            <a:off x="5152186" y="3756129"/>
            <a:ext cx="2476499" cy="67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pt-BR" sz="3700" dirty="0">
                <a:solidFill>
                  <a:schemeClr val="accent2">
                    <a:lumMod val="50000"/>
                  </a:schemeClr>
                </a:solidFill>
              </a:rPr>
              <a:t>Praças</a:t>
            </a:r>
          </a:p>
          <a:p>
            <a:pPr marL="0" indent="0">
              <a:buFont typeface="Wingdings 3" charset="2"/>
              <a:buNone/>
            </a:pPr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F9463A8F-114C-42D1-B905-D50BF129A13F}"/>
              </a:ext>
            </a:extLst>
          </p:cNvPr>
          <p:cNvSpPr txBox="1">
            <a:spLocks/>
          </p:cNvSpPr>
          <p:nvPr/>
        </p:nvSpPr>
        <p:spPr>
          <a:xfrm>
            <a:off x="454131" y="4754426"/>
            <a:ext cx="2476499" cy="67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pt-BR" sz="3700" dirty="0">
                <a:solidFill>
                  <a:schemeClr val="accent2">
                    <a:lumMod val="50000"/>
                  </a:schemeClr>
                </a:solidFill>
              </a:rPr>
              <a:t>Shopping</a:t>
            </a:r>
          </a:p>
          <a:p>
            <a:pPr marL="0" indent="0">
              <a:buFont typeface="Wingdings 3" charset="2"/>
              <a:buNone/>
            </a:pPr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C13C4F05-9E70-4552-91BB-64120A14569B}"/>
              </a:ext>
            </a:extLst>
          </p:cNvPr>
          <p:cNvSpPr txBox="1">
            <a:spLocks/>
          </p:cNvSpPr>
          <p:nvPr/>
        </p:nvSpPr>
        <p:spPr>
          <a:xfrm>
            <a:off x="3362331" y="4768714"/>
            <a:ext cx="2981327" cy="67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pt-BR" sz="3700" dirty="0">
                <a:solidFill>
                  <a:schemeClr val="accent2">
                    <a:lumMod val="50000"/>
                  </a:schemeClr>
                </a:solidFill>
              </a:rPr>
              <a:t>Restaurantes</a:t>
            </a:r>
          </a:p>
          <a:p>
            <a:pPr marL="0" indent="0">
              <a:buFont typeface="Wingdings 3" charset="2"/>
              <a:buNone/>
            </a:pPr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8C347569-EF19-42D3-91CA-DE99A7CEBDC7}"/>
              </a:ext>
            </a:extLst>
          </p:cNvPr>
          <p:cNvSpPr txBox="1">
            <a:spLocks/>
          </p:cNvSpPr>
          <p:nvPr/>
        </p:nvSpPr>
        <p:spPr>
          <a:xfrm>
            <a:off x="7892165" y="3738180"/>
            <a:ext cx="2476500" cy="67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pt-BR" sz="3700" dirty="0">
                <a:solidFill>
                  <a:schemeClr val="accent2">
                    <a:lumMod val="50000"/>
                  </a:schemeClr>
                </a:solidFill>
              </a:rPr>
              <a:t>Amigos</a:t>
            </a:r>
          </a:p>
          <a:p>
            <a:pPr marL="0" indent="0">
              <a:buFont typeface="Wingdings 3" charset="2"/>
              <a:buNone/>
            </a:pPr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id="{65B15697-4255-49D4-8F2A-D5BE583940F8}"/>
              </a:ext>
            </a:extLst>
          </p:cNvPr>
          <p:cNvSpPr txBox="1">
            <a:spLocks/>
          </p:cNvSpPr>
          <p:nvPr/>
        </p:nvSpPr>
        <p:spPr>
          <a:xfrm>
            <a:off x="6534154" y="4749294"/>
            <a:ext cx="2476499" cy="67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pt-BR" sz="3700" dirty="0">
                <a:solidFill>
                  <a:schemeClr val="accent2">
                    <a:lumMod val="50000"/>
                  </a:schemeClr>
                </a:solidFill>
              </a:rPr>
              <a:t>Família</a:t>
            </a:r>
          </a:p>
          <a:p>
            <a:pPr marL="0" indent="0">
              <a:buFont typeface="Wingdings 3" charset="2"/>
              <a:buNone/>
            </a:pPr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Espaço Reservado para Conteúdo 2">
            <a:extLst>
              <a:ext uri="{FF2B5EF4-FFF2-40B4-BE49-F238E27FC236}">
                <a16:creationId xmlns:a16="http://schemas.microsoft.com/office/drawing/2014/main" id="{8D8BFCAF-9C9D-412F-9DBF-CF43E2F82DD8}"/>
              </a:ext>
            </a:extLst>
          </p:cNvPr>
          <p:cNvSpPr txBox="1">
            <a:spLocks/>
          </p:cNvSpPr>
          <p:nvPr/>
        </p:nvSpPr>
        <p:spPr>
          <a:xfrm>
            <a:off x="1714501" y="5827811"/>
            <a:ext cx="6177663" cy="67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pt-BR" sz="3700" dirty="0">
                <a:solidFill>
                  <a:schemeClr val="accent2">
                    <a:lumMod val="50000"/>
                  </a:schemeClr>
                </a:solidFill>
              </a:rPr>
              <a:t>EM TODOS OS LUGARES</a:t>
            </a:r>
          </a:p>
          <a:p>
            <a:pPr marL="0" indent="0">
              <a:buFont typeface="Wingdings 3" charset="2"/>
              <a:buNone/>
            </a:pPr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35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5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425554" y="1333867"/>
            <a:ext cx="6389584" cy="208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</a:t>
            </a:r>
          </a:p>
          <a:p>
            <a:pPr lvl="1"/>
            <a:r>
              <a:rPr lang="pt-BR" sz="2500" dirty="0"/>
              <a:t>Inauguração com capacitação</a:t>
            </a:r>
          </a:p>
          <a:p>
            <a:pPr lvl="2"/>
            <a:r>
              <a:rPr lang="pt-BR" sz="2300" i="1" dirty="0"/>
              <a:t>Profissionais locais</a:t>
            </a:r>
          </a:p>
          <a:p>
            <a:pPr lvl="2"/>
            <a:r>
              <a:rPr lang="pt-BR" sz="2300" i="1" dirty="0"/>
              <a:t>Equipe SINGULAR – Mayra Gaiato</a:t>
            </a:r>
          </a:p>
          <a:p>
            <a:pPr marL="0" indent="0">
              <a:buFont typeface="Wingdings 3" charset="2"/>
              <a:buNone/>
            </a:pPr>
            <a:endParaRPr lang="pt-BR" sz="3000" dirty="0"/>
          </a:p>
          <a:p>
            <a:pPr marL="0" indent="0">
              <a:buNone/>
            </a:pPr>
            <a:endParaRPr lang="pt-BR" sz="3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761AC7-F45B-4316-8D50-2A1027EEA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7" t="17242" r="2739" b="31843"/>
          <a:stretch/>
        </p:blipFill>
        <p:spPr>
          <a:xfrm>
            <a:off x="211234" y="3754030"/>
            <a:ext cx="6141430" cy="250871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1DC9C6A-F073-4B19-B6EE-B35B25350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0" b="31734"/>
          <a:stretch/>
        </p:blipFill>
        <p:spPr>
          <a:xfrm>
            <a:off x="6499288" y="4200520"/>
            <a:ext cx="5231910" cy="20336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4EEA75F-A339-44BB-9E52-89FE8D277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62" t="34017" r="10858" b="9798"/>
          <a:stretch/>
        </p:blipFill>
        <p:spPr>
          <a:xfrm>
            <a:off x="6513575" y="1432461"/>
            <a:ext cx="5146569" cy="25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634" y="20786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49315" y="949040"/>
            <a:ext cx="6046685" cy="1442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</a:t>
            </a:r>
          </a:p>
          <a:p>
            <a:pPr lvl="1"/>
            <a:r>
              <a:rPr lang="pt-BR" sz="2500" dirty="0"/>
              <a:t>Participamos do máximo de eventos</a:t>
            </a:r>
          </a:p>
          <a:p>
            <a:pPr marL="457200" lvl="1" indent="0">
              <a:buNone/>
            </a:pPr>
            <a:r>
              <a:rPr lang="pt-BR" sz="2300" dirty="0"/>
              <a:t># EXISTIMOS #</a:t>
            </a:r>
          </a:p>
          <a:p>
            <a:pPr marL="0" indent="0">
              <a:buNone/>
            </a:pPr>
            <a:endParaRPr lang="pt-BR" sz="3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C590532-7E41-4580-9CED-87089B63E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" t="21733" r="4122" b="4676"/>
          <a:stretch/>
        </p:blipFill>
        <p:spPr>
          <a:xfrm>
            <a:off x="9097769" y="454525"/>
            <a:ext cx="2758981" cy="390070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32BE767-6738-4351-8C1D-9ED56E645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175" r="17129" b="29583"/>
          <a:stretch/>
        </p:blipFill>
        <p:spPr>
          <a:xfrm>
            <a:off x="6711131" y="1231276"/>
            <a:ext cx="2202584" cy="231202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A29CB58-1BAB-4C82-9AE9-E7EF41E836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6" t="23534" r="33544" b="30995"/>
          <a:stretch/>
        </p:blipFill>
        <p:spPr>
          <a:xfrm>
            <a:off x="5684900" y="3871634"/>
            <a:ext cx="4870371" cy="287890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EEEC997-760C-4150-848E-F2E25F2EAC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989" b="14248"/>
          <a:stretch/>
        </p:blipFill>
        <p:spPr>
          <a:xfrm>
            <a:off x="396977" y="3434554"/>
            <a:ext cx="3098888" cy="323732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1504E32-120B-4D5A-ABA3-8AFEC83620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382" t="24739" r="32031" b="8749"/>
          <a:stretch/>
        </p:blipFill>
        <p:spPr>
          <a:xfrm>
            <a:off x="3848893" y="2208575"/>
            <a:ext cx="2354581" cy="2880174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AEB15F8A-0944-471A-965A-5D1DB37A66C9}"/>
              </a:ext>
            </a:extLst>
          </p:cNvPr>
          <p:cNvSpPr txBox="1"/>
          <p:nvPr/>
        </p:nvSpPr>
        <p:spPr>
          <a:xfrm>
            <a:off x="331099" y="2717251"/>
            <a:ext cx="3250494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DESFILE NO GARDEN</a:t>
            </a:r>
          </a:p>
        </p:txBody>
      </p:sp>
    </p:spTree>
    <p:extLst>
      <p:ext uri="{BB962C8B-B14F-4D97-AF65-F5344CB8AC3E}">
        <p14:creationId xmlns:p14="http://schemas.microsoft.com/office/powerpoint/2010/main" val="3925655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013D6-7C28-44F9-BF75-C1B5226B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044" y="354952"/>
            <a:ext cx="6803920" cy="1259535"/>
          </a:xfrm>
        </p:spPr>
        <p:txBody>
          <a:bodyPr>
            <a:normAutofit/>
          </a:bodyPr>
          <a:lstStyle/>
          <a:p>
            <a:pPr algn="ctr"/>
            <a:r>
              <a:rPr lang="pt-BR" sz="4400" dirty="0">
                <a:solidFill>
                  <a:schemeClr val="accent2"/>
                </a:solidFill>
              </a:rPr>
              <a:t>NOSSA HISTÓRIA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t-BR" sz="4000" dirty="0">
                <a:solidFill>
                  <a:schemeClr val="accent2"/>
                </a:solidFill>
              </a:rPr>
              <a:t> 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ATUAÇÃO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74BF528-1037-4D18-8808-CA2C0E3A2126}"/>
              </a:ext>
            </a:extLst>
          </p:cNvPr>
          <p:cNvSpPr txBox="1">
            <a:spLocks/>
          </p:cNvSpPr>
          <p:nvPr/>
        </p:nvSpPr>
        <p:spPr>
          <a:xfrm>
            <a:off x="293097" y="1163660"/>
            <a:ext cx="9222378" cy="105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/>
              <a:t>O QUE FIZEMOS - </a:t>
            </a:r>
            <a:r>
              <a:rPr lang="pt-BR" sz="2500" dirty="0"/>
              <a:t>Participamos do máximo de eventos</a:t>
            </a:r>
          </a:p>
          <a:p>
            <a:pPr marL="457200" lvl="1" indent="0">
              <a:buNone/>
            </a:pPr>
            <a:r>
              <a:rPr lang="pt-BR" sz="2300" dirty="0"/>
              <a:t># APOIAR#</a:t>
            </a:r>
          </a:p>
          <a:p>
            <a:pPr marL="0" indent="0">
              <a:buNone/>
            </a:pPr>
            <a:endParaRPr lang="pt-BR" sz="30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EB15F8A-0944-471A-965A-5D1DB37A66C9}"/>
              </a:ext>
            </a:extLst>
          </p:cNvPr>
          <p:cNvSpPr txBox="1"/>
          <p:nvPr/>
        </p:nvSpPr>
        <p:spPr>
          <a:xfrm>
            <a:off x="1168184" y="2426215"/>
            <a:ext cx="2050349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AMARDOWN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A21FAA-EED6-42DD-8F07-0E15AB3C4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8" t="23542" r="3581" b="11988"/>
          <a:stretch/>
        </p:blipFill>
        <p:spPr>
          <a:xfrm>
            <a:off x="937822" y="3087447"/>
            <a:ext cx="2511071" cy="34156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2E36C3F-F81A-45B5-95F5-91238C343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309" y="3236260"/>
            <a:ext cx="4622800" cy="260032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BD60A47-2B40-4D10-97CE-9B306B582C1C}"/>
              </a:ext>
            </a:extLst>
          </p:cNvPr>
          <p:cNvSpPr txBox="1"/>
          <p:nvPr/>
        </p:nvSpPr>
        <p:spPr>
          <a:xfrm>
            <a:off x="6005720" y="2421947"/>
            <a:ext cx="985321" cy="4924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accent1">
                    <a:lumMod val="50000"/>
                  </a:schemeClr>
                </a:solidFill>
              </a:rPr>
              <a:t>APAE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24EB4A0-D5FC-4E8B-90B0-19C5102C4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0" t="5322" r="5572" b="2884"/>
          <a:stretch/>
        </p:blipFill>
        <p:spPr>
          <a:xfrm>
            <a:off x="8515302" y="2066334"/>
            <a:ext cx="2671763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430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3806</TotalTime>
  <Words>677</Words>
  <Application>Microsoft Office PowerPoint</Application>
  <PresentationFormat>Widescreen</PresentationFormat>
  <Paragraphs>196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9" baseType="lpstr">
      <vt:lpstr>Arial</vt:lpstr>
      <vt:lpstr>Trebuchet MS</vt:lpstr>
      <vt:lpstr>Wingdings 3</vt:lpstr>
      <vt:lpstr>Facetado</vt:lpstr>
      <vt:lpstr>UPPA – RR União de Pais e Pessoas com Autismo do Estado de Roraima</vt:lpstr>
      <vt:lpstr>QUEM SOMOS</vt:lpstr>
      <vt:lpstr>NOSSA HISTÓRIA O INÍCIO</vt:lpstr>
      <vt:lpstr>NOSSA HISTÓRIA – O INÍCIO</vt:lpstr>
      <vt:lpstr>NOSSA HISTÓRIA – A CRIAÇÃO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ATUAÇÃO</vt:lpstr>
      <vt:lpstr>NOSSA HISTÓRIA – PANDEMIA</vt:lpstr>
      <vt:lpstr>NOSSA HISTÓRIA – PANDEMIA</vt:lpstr>
      <vt:lpstr>NOSSA HISTÓRIA – PANDEMIA</vt:lpstr>
      <vt:lpstr>NOSSA HISTÓRIA – PANDEMIA</vt:lpstr>
      <vt:lpstr>O QUE FAREMOS</vt:lpstr>
      <vt:lpstr>JUNTOS SOMOS FORTES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UPPA – RR União de Pais e Pessoas com Autismo do Estado de Roraima</dc:title>
  <dc:creator>katianne parente</dc:creator>
  <cp:lastModifiedBy>katianne parente</cp:lastModifiedBy>
  <cp:revision>90</cp:revision>
  <dcterms:created xsi:type="dcterms:W3CDTF">2022-04-09T15:06:40Z</dcterms:created>
  <dcterms:modified xsi:type="dcterms:W3CDTF">2022-04-12T06:52:59Z</dcterms:modified>
</cp:coreProperties>
</file>